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 id="278" r:id="rId21"/>
    <p:sldId id="279" r:id="rId22"/>
    <p:sldId id="280" r:id="rId23"/>
    <p:sldId id="281" r:id="rId24"/>
    <p:sldId id="282" r:id="rId25"/>
    <p:sldId id="283" r:id="rId26"/>
    <p:sldId id="284" r:id="rId27"/>
    <p:sldId id="285" r:id="rId28"/>
    <p:sldId id="286" r:id="rId29"/>
    <p:sldId id="287" r:id="rId30"/>
    <p:sldId id="289" r:id="rId31"/>
    <p:sldId id="290" r:id="rId32"/>
    <p:sldId id="291" r:id="rId33"/>
    <p:sldId id="292" r:id="rId34"/>
    <p:sldId id="293" r:id="rId35"/>
    <p:sldId id="294" r:id="rId36"/>
    <p:sldId id="295" r:id="rId37"/>
    <p:sldId id="296" r:id="rId38"/>
    <p:sldId id="297" r:id="rId39"/>
    <p:sldId id="298"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Proxima Nova" panose="020B0604020202020204" charset="0"/>
      <p:regular r:id="rId46"/>
      <p:bold r:id="rId47"/>
      <p:italic r:id="rId48"/>
      <p:boldItalic r:id="rId49"/>
    </p:embeddedFont>
    <p:embeddedFont>
      <p:font typeface="Proxima Nova Extrabold" panose="020B0604020202020204" charset="0"/>
      <p:bold r:id="rId50"/>
    </p:embeddedFont>
    <p:embeddedFont>
      <p:font typeface="Proxima Nova Semibold" panose="020B0604020202020204" charset="0"/>
      <p:regular r:id="rId51"/>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iel De Keyzer (B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D2A023-9AB0-4071-82FF-F3E75473B952}">
  <a:tblStyle styleId="{3CD2A023-9AB0-4071-82FF-F3E75473B9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pp.mural.co/t/beadvtc7549/m/beadvtc7549/1617019110779/e542a4d6a6ea51377ef244c8368b807413edc533"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c02f1f9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c02f1f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cc02f1f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cc02f1f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d01105924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d01105924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ca35f9c9d2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ca35f9c9d2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d0110592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d0110592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cc02f1f9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cc02f1f9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a35f9c9d2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a35f9c9d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a35f9c9d2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a35f9c9d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a35f9c9d2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a35f9c9d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ca8b33b0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35" name="Google Shape;435;gca8b33b0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cafecad40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cafecad40f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cd0110592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cd01105924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d011059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cd01105924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cd01105924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cd01105924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cd0110592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cd01105924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ccc02f1f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ccc02f1f90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cd01105924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cd01105924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cd01105924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cd01105924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ccc02f1f9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ccc02f1f9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cd0110592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cd01105924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ca8b33b0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93" name="Google Shape;693;gca8b33b01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a8b33b01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ca8b33b01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t>LINK TO MURAL:</a:t>
            </a:r>
            <a:endParaRPr/>
          </a:p>
          <a:p>
            <a:pPr marL="0" marR="0" lvl="0" indent="0" algn="l" rtl="0">
              <a:lnSpc>
                <a:spcPct val="100000"/>
              </a:lnSpc>
              <a:spcBef>
                <a:spcPts val="0"/>
              </a:spcBef>
              <a:spcAft>
                <a:spcPts val="0"/>
              </a:spcAft>
              <a:buNone/>
            </a:pPr>
            <a:r>
              <a:rPr lang="en-GB" u="sng">
                <a:solidFill>
                  <a:schemeClr val="hlink"/>
                </a:solidFill>
                <a:hlinkClick r:id="rId3"/>
              </a:rPr>
              <a:t>https://app.mural.co/t/beadvtc7549/m/beadvtc7549/1617019110779/e542a4d6a6ea51377ef244c8368b807413edc533</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GB"/>
              <a:t>LINK TO SHARE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ca8b33b01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rgbClr val="373636"/>
                </a:solidFill>
              </a:rPr>
              <a:t>Kevin</a:t>
            </a: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07" name="Google Shape;707;gca8b33b01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ca8b33b0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ca8b33b01f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ca8b33b01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26" name="Google Shape;726;gca8b33b01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0d650acc3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c0d650acc3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3fef9b6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3fef9b6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97e62618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74" name="Google Shape;174;gb97e62618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4" name="Google Shape;19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a:solidFill>
                <a:srgbClr val="373636"/>
              </a:solidFill>
            </a:endParaRPr>
          </a:p>
        </p:txBody>
      </p:sp>
      <p:sp>
        <p:nvSpPr>
          <p:cNvPr id="201" name="Google Shape;20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9af62e1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0" name="Google Shape;210;g79af62e1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a35f9c9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ca35f9c9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a35f9c9d2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a35f9c9d2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0"/>
        <p:cNvGrpSpPr/>
        <p:nvPr/>
      </p:nvGrpSpPr>
      <p:grpSpPr>
        <a:xfrm>
          <a:off x="0" y="0"/>
          <a:ext cx="0" cy="0"/>
          <a:chOff x="0" y="0"/>
          <a:chExt cx="0" cy="0"/>
        </a:xfrm>
      </p:grpSpPr>
      <p:pic>
        <p:nvPicPr>
          <p:cNvPr id="61" name="Google Shape;61;p11"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62" name="Google Shape;62;p11"/>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12"/>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12"/>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2"/>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4" name="Google Shape;74;p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79" name="Google Shape;79;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1" name="Google Shape;81;p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83"/>
        <p:cNvGrpSpPr/>
        <p:nvPr/>
      </p:nvGrpSpPr>
      <p:grpSpPr>
        <a:xfrm>
          <a:off x="0" y="0"/>
          <a:ext cx="0" cy="0"/>
          <a:chOff x="0" y="0"/>
          <a:chExt cx="0" cy="0"/>
        </a:xfrm>
      </p:grpSpPr>
      <p:sp>
        <p:nvSpPr>
          <p:cNvPr id="84" name="Google Shape;84;p1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9" name="Google Shape;89;p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0" name="Google Shape;90;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1" name="Google Shape;91;p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2" name="Google Shape;92;p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6" name="Google Shape;96;p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98" name="Google Shape;98;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9" name="Google Shape;99;p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1"/>
        <p:cNvGrpSpPr/>
        <p:nvPr/>
      </p:nvGrpSpPr>
      <p:grpSpPr>
        <a:xfrm>
          <a:off x="0" y="0"/>
          <a:ext cx="0" cy="0"/>
          <a:chOff x="0" y="0"/>
          <a:chExt cx="0" cy="0"/>
        </a:xfrm>
      </p:grpSpPr>
      <p:pic>
        <p:nvPicPr>
          <p:cNvPr id="102" name="Google Shape;102;p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3" name="Google Shape;103;p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5" name="Google Shape;105;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08" name="Google Shape;108;p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9" name="Google Shape;109;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1" name="Google Shape;111;p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19"/>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9"/>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9"/>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19"/>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1" name="Google Shape;121;p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0" name="Google Shape;30;p6"/>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6"/>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6"/>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35" name="Google Shape;35;p7"/>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 name="Google Shape;39;p8"/>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8"/>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 name="Google Shape;42;p8"/>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3" name="Google Shape;43;p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1" name="Google Shape;51;p9"/>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9"/>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4" name="Google Shape;54;p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59" name="Google Shape;59;p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4.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5.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3.png"/><Relationship Id="rId4" Type="http://schemas.openxmlformats.org/officeDocument/2006/relationships/image" Target="../media/image50.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3.png"/><Relationship Id="rId4" Type="http://schemas.openxmlformats.org/officeDocument/2006/relationships/image" Target="../media/image50.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Informatievlaanderen/OSLOthema-airAndWater/tree/master/Thematic%20Workshop%20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36.xml.rels><?xml version="1.0" encoding="UTF-8" standalone="yes"?>
<Relationships xmlns="http://schemas.openxmlformats.org/package/2006/relationships"><Relationship Id="rId3" Type="http://schemas.openxmlformats.org/officeDocument/2006/relationships/hyperlink" Target="mailto:kevin.haleydt@vlaanderen.be"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github.com/Informatievlaanderen/OSLOthema-airAndWater" TargetMode="Externa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Informatievlaanderen/OSLOthema-airAndWate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pp.mural.co/t/beadvtc7549/m/beadvtc7549/1617019110779/e542a4d6a6ea51377ef244c8368b807413edc533"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Informatievlaanderen/OSLOthema-airAndWater/issues/6" TargetMode="External"/><Relationship Id="rId3" Type="http://schemas.openxmlformats.org/officeDocument/2006/relationships/image" Target="../media/image23.png"/><Relationship Id="rId7" Type="http://schemas.openxmlformats.org/officeDocument/2006/relationships/hyperlink" Target="https://github.com/Informatievlaanderen/OSLOthema-airAndWater/issues/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hub.com/Informatievlaanderen/OSLOthema-airAndWater/issues/4" TargetMode="External"/><Relationship Id="rId5" Type="http://schemas.openxmlformats.org/officeDocument/2006/relationships/hyperlink" Target="https://github.com/Informatievlaanderen/OSLOthema-airAndWater/issues/3" TargetMode="External"/><Relationship Id="rId4" Type="http://schemas.openxmlformats.org/officeDocument/2006/relationships/hyperlink" Target="https://github.com/Informatievlaanderen/OSLOthema-airAndWater/issues/2" TargetMode="Externa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hyperlink" Target="https://www.wikidata.org/wiki/Wikidata:Main_Page" TargetMode="External"/><Relationship Id="rId3" Type="http://schemas.openxmlformats.org/officeDocument/2006/relationships/image" Target="../media/image23.png"/><Relationship Id="rId7" Type="http://schemas.openxmlformats.org/officeDocument/2006/relationships/hyperlink" Target="https://www.gbif.org/dataset/search?type=CHECKLIS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dd.eionet.europa.eu/dataelements/75873" TargetMode="External"/><Relationship Id="rId5" Type="http://schemas.openxmlformats.org/officeDocument/2006/relationships/hyperlink" Target="https://pubchem.ncbi.nlm.nih.gov/compound/Phosphoric-acid" TargetMode="External"/><Relationship Id="rId4" Type="http://schemas.openxmlformats.org/officeDocument/2006/relationships/hyperlink" Target="https://www.cas.org/support/documentation/chemical-substances/faqs#:~:text=A%20CAS%20Registry%20Number%20is,CAS%20Registry%20Number%20for%20caffe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22"/>
          <p:cNvGrpSpPr/>
          <p:nvPr/>
        </p:nvGrpSpPr>
        <p:grpSpPr>
          <a:xfrm>
            <a:off x="-177800" y="-135466"/>
            <a:ext cx="6828631" cy="5427134"/>
            <a:chOff x="0" y="0"/>
            <a:chExt cx="8134350" cy="6858001"/>
          </a:xfrm>
        </p:grpSpPr>
        <p:sp>
          <p:nvSpPr>
            <p:cNvPr id="135" name="Google Shape;135;p22"/>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36" name="Google Shape;136;p22"/>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37" name="Google Shape;137;p22"/>
          <p:cNvSpPr txBox="1"/>
          <p:nvPr/>
        </p:nvSpPr>
        <p:spPr>
          <a:xfrm>
            <a:off x="511351" y="1310795"/>
            <a:ext cx="5612553" cy="1390149"/>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r>
              <a:rPr lang="en-GB" sz="3200" b="0" i="0" u="none" strike="noStrike" cap="none">
                <a:solidFill>
                  <a:schemeClr val="dk1"/>
                </a:solidFill>
                <a:latin typeface="Arial"/>
                <a:ea typeface="Arial"/>
                <a:cs typeface="Arial"/>
                <a:sym typeface="Arial"/>
              </a:rPr>
              <a:t>OSLO Air and Water:</a:t>
            </a:r>
            <a:endParaRPr/>
          </a:p>
          <a:p>
            <a:pPr marL="0" marR="0" lvl="0" indent="0" algn="l" rtl="0">
              <a:lnSpc>
                <a:spcPct val="158343"/>
              </a:lnSpc>
              <a:spcBef>
                <a:spcPts val="0"/>
              </a:spcBef>
              <a:spcAft>
                <a:spcPts val="0"/>
              </a:spcAft>
              <a:buClr>
                <a:srgbClr val="000000"/>
              </a:buClr>
              <a:buSzPts val="3200"/>
              <a:buFont typeface="Arial"/>
              <a:buNone/>
            </a:pPr>
            <a:r>
              <a:rPr lang="en-GB" sz="3200">
                <a:solidFill>
                  <a:schemeClr val="dk1"/>
                </a:solidFill>
              </a:rPr>
              <a:t>Workshop 3</a:t>
            </a:r>
            <a:endParaRPr/>
          </a:p>
        </p:txBody>
      </p:sp>
      <p:sp>
        <p:nvSpPr>
          <p:cNvPr id="138" name="Google Shape;138;p22"/>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550" b="0" i="0" u="none" strike="noStrike" cap="none">
                <a:solidFill>
                  <a:srgbClr val="000000"/>
                </a:solidFill>
                <a:latin typeface="Arial"/>
                <a:ea typeface="Arial"/>
                <a:cs typeface="Arial"/>
                <a:sym typeface="Arial"/>
              </a:rPr>
              <a:t>Welcome!</a:t>
            </a:r>
            <a:br>
              <a:rPr lang="en-GB"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a:t>Thursday March 4th</a:t>
            </a:r>
            <a:r>
              <a:rPr lang="en-GB" sz="1400" b="0" i="0" u="none" strike="noStrike" cap="none">
                <a:solidFill>
                  <a:srgbClr val="000000"/>
                </a:solidFill>
                <a:latin typeface="Arial"/>
                <a:ea typeface="Arial"/>
                <a:cs typeface="Arial"/>
                <a:sym typeface="Arial"/>
              </a:rPr>
              <a:t> 202</a:t>
            </a:r>
            <a:r>
              <a:rPr lang="en-GB"/>
              <a:t>1</a:t>
            </a:r>
            <a:endParaRPr sz="1200" b="0" i="0" u="none" strike="noStrike" cap="none">
              <a:solidFill>
                <a:srgbClr val="000000"/>
              </a:solidFill>
              <a:latin typeface="Arial"/>
              <a:ea typeface="Arial"/>
              <a:cs typeface="Arial"/>
              <a:sym typeface="Arial"/>
            </a:endParaRPr>
          </a:p>
        </p:txBody>
      </p:sp>
      <p:sp>
        <p:nvSpPr>
          <p:cNvPr id="139" name="Google Shape;139;p22"/>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Virtu</a:t>
            </a:r>
            <a:r>
              <a:rPr lang="en-GB"/>
              <a:t>al</a:t>
            </a:r>
            <a:r>
              <a:rPr lang="en-GB" sz="1400" b="0" i="0" u="none" strike="noStrike" cap="none">
                <a:solidFill>
                  <a:srgbClr val="000000"/>
                </a:solidFill>
                <a:latin typeface="Arial"/>
                <a:ea typeface="Arial"/>
                <a:cs typeface="Arial"/>
                <a:sym typeface="Arial"/>
              </a:rPr>
              <a:t> working group – Microsoft Teams</a:t>
            </a:r>
            <a:endParaRPr/>
          </a:p>
        </p:txBody>
      </p:sp>
      <p:pic>
        <p:nvPicPr>
          <p:cNvPr id="140" name="Google Shape;140;p22"/>
          <p:cNvPicPr preferRelativeResize="0"/>
          <p:nvPr/>
        </p:nvPicPr>
        <p:blipFill rotWithShape="1">
          <a:blip r:embed="rId3">
            <a:alphaModFix/>
          </a:blip>
          <a:srcRect l="5325"/>
          <a:stretch/>
        </p:blipFill>
        <p:spPr>
          <a:xfrm>
            <a:off x="499135" y="273306"/>
            <a:ext cx="1828550" cy="734475"/>
          </a:xfrm>
          <a:prstGeom prst="rect">
            <a:avLst/>
          </a:prstGeom>
          <a:noFill/>
          <a:ln>
            <a:noFill/>
          </a:ln>
        </p:spPr>
      </p:pic>
      <p:pic>
        <p:nvPicPr>
          <p:cNvPr id="141" name="Google Shape;141;p22"/>
          <p:cNvPicPr preferRelativeResize="0"/>
          <p:nvPr/>
        </p:nvPicPr>
        <p:blipFill>
          <a:blip r:embed="rId4">
            <a:alphaModFix/>
          </a:blip>
          <a:stretch>
            <a:fillRect/>
          </a:stretch>
        </p:blipFill>
        <p:spPr>
          <a:xfrm>
            <a:off x="6435088" y="102888"/>
            <a:ext cx="2600325" cy="9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observedProperties</a:t>
            </a:r>
            <a:endParaRPr i="1" u="none" strike="noStrike" cap="none">
              <a:solidFill>
                <a:srgbClr val="000000"/>
              </a:solidFill>
            </a:endParaRPr>
          </a:p>
        </p:txBody>
      </p:sp>
      <p:sp>
        <p:nvSpPr>
          <p:cNvPr id="256" name="Google Shape;256;p31"/>
          <p:cNvSpPr txBox="1"/>
          <p:nvPr/>
        </p:nvSpPr>
        <p:spPr>
          <a:xfrm>
            <a:off x="5143500" y="894000"/>
            <a:ext cx="3565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Solution:</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Using wikidata URI allows to link to specific ObervableProperties (physical, chemical &amp; biological)</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Link to URIs from other </a:t>
            </a:r>
            <a:endParaRPr sz="1200">
              <a:latin typeface="Proxima Nova"/>
              <a:ea typeface="Proxima Nova"/>
              <a:cs typeface="Proxima Nova"/>
              <a:sym typeface="Proxima Nova"/>
            </a:endParaRPr>
          </a:p>
        </p:txBody>
      </p:sp>
      <p:sp>
        <p:nvSpPr>
          <p:cNvPr id="257" name="Google Shape;257;p31"/>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1</a:t>
            </a:r>
            <a:endParaRPr b="1">
              <a:solidFill>
                <a:srgbClr val="FFFFFF"/>
              </a:solidFill>
            </a:endParaRPr>
          </a:p>
        </p:txBody>
      </p:sp>
      <p:pic>
        <p:nvPicPr>
          <p:cNvPr id="258" name="Google Shape;258;p31"/>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259" name="Google Shape;259;p31"/>
          <p:cNvPicPr preferRelativeResize="0"/>
          <p:nvPr/>
        </p:nvPicPr>
        <p:blipFill>
          <a:blip r:embed="rId4">
            <a:alphaModFix/>
          </a:blip>
          <a:stretch>
            <a:fillRect/>
          </a:stretch>
        </p:blipFill>
        <p:spPr>
          <a:xfrm>
            <a:off x="579801" y="1246900"/>
            <a:ext cx="3616099" cy="3733969"/>
          </a:xfrm>
          <a:prstGeom prst="rect">
            <a:avLst/>
          </a:prstGeom>
          <a:noFill/>
          <a:ln>
            <a:noFill/>
          </a:ln>
        </p:spPr>
      </p:pic>
      <p:sp>
        <p:nvSpPr>
          <p:cNvPr id="260" name="Google Shape;260;p31"/>
          <p:cNvSpPr txBox="1"/>
          <p:nvPr/>
        </p:nvSpPr>
        <p:spPr>
          <a:xfrm>
            <a:off x="2966100" y="2699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https://www.wikidata.org/wiki/Q11466</a:t>
            </a:r>
            <a:endParaRPr sz="900"/>
          </a:p>
        </p:txBody>
      </p:sp>
      <p:sp>
        <p:nvSpPr>
          <p:cNvPr id="261" name="Google Shape;261;p31"/>
          <p:cNvSpPr txBox="1"/>
          <p:nvPr/>
        </p:nvSpPr>
        <p:spPr>
          <a:xfrm>
            <a:off x="2966100" y="341365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https://www.wikidata.org/wiki/Q4593291</a:t>
            </a:r>
            <a:endParaRPr sz="900"/>
          </a:p>
        </p:txBody>
      </p:sp>
      <p:sp>
        <p:nvSpPr>
          <p:cNvPr id="262" name="Google Shape;262;p31"/>
          <p:cNvSpPr txBox="1"/>
          <p:nvPr/>
        </p:nvSpPr>
        <p:spPr>
          <a:xfrm>
            <a:off x="2966100" y="415485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https://www.wikidata.org/wiki/Q40936</a:t>
            </a:r>
            <a:endParaRPr sz="900"/>
          </a:p>
        </p:txBody>
      </p:sp>
      <p:sp>
        <p:nvSpPr>
          <p:cNvPr id="263" name="Google Shape;263;p31"/>
          <p:cNvSpPr txBox="1"/>
          <p:nvPr/>
        </p:nvSpPr>
        <p:spPr>
          <a:xfrm>
            <a:off x="2966100" y="48204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https://www.wikidata.org/wiki/Q182168</a:t>
            </a:r>
            <a:endParaRPr sz="900"/>
          </a:p>
        </p:txBody>
      </p:sp>
      <p:pic>
        <p:nvPicPr>
          <p:cNvPr id="264" name="Google Shape;264;p31"/>
          <p:cNvPicPr preferRelativeResize="0"/>
          <p:nvPr/>
        </p:nvPicPr>
        <p:blipFill>
          <a:blip r:embed="rId5">
            <a:alphaModFix/>
          </a:blip>
          <a:stretch>
            <a:fillRect/>
          </a:stretch>
        </p:blipFill>
        <p:spPr>
          <a:xfrm>
            <a:off x="5082845" y="2584288"/>
            <a:ext cx="2793506" cy="435350"/>
          </a:xfrm>
          <a:prstGeom prst="rect">
            <a:avLst/>
          </a:prstGeom>
          <a:noFill/>
          <a:ln w="9525" cap="flat" cmpd="sng">
            <a:solidFill>
              <a:srgbClr val="000000"/>
            </a:solidFill>
            <a:prstDash val="solid"/>
            <a:round/>
            <a:headEnd type="none" w="sm" len="sm"/>
            <a:tailEnd type="none" w="sm" len="sm"/>
          </a:ln>
        </p:spPr>
      </p:pic>
      <p:pic>
        <p:nvPicPr>
          <p:cNvPr id="265" name="Google Shape;265;p31"/>
          <p:cNvPicPr preferRelativeResize="0"/>
          <p:nvPr/>
        </p:nvPicPr>
        <p:blipFill>
          <a:blip r:embed="rId6">
            <a:alphaModFix/>
          </a:blip>
          <a:stretch>
            <a:fillRect/>
          </a:stretch>
        </p:blipFill>
        <p:spPr>
          <a:xfrm>
            <a:off x="5082850" y="3331474"/>
            <a:ext cx="2589976" cy="435350"/>
          </a:xfrm>
          <a:prstGeom prst="rect">
            <a:avLst/>
          </a:prstGeom>
          <a:noFill/>
          <a:ln w="9525" cap="flat" cmpd="sng">
            <a:solidFill>
              <a:srgbClr val="000000"/>
            </a:solidFill>
            <a:prstDash val="solid"/>
            <a:round/>
            <a:headEnd type="none" w="sm" len="sm"/>
            <a:tailEnd type="none" w="sm" len="sm"/>
          </a:ln>
        </p:spPr>
      </p:pic>
      <p:pic>
        <p:nvPicPr>
          <p:cNvPr id="266" name="Google Shape;266;p31"/>
          <p:cNvPicPr preferRelativeResize="0"/>
          <p:nvPr/>
        </p:nvPicPr>
        <p:blipFill>
          <a:blip r:embed="rId7">
            <a:alphaModFix/>
          </a:blip>
          <a:stretch>
            <a:fillRect/>
          </a:stretch>
        </p:blipFill>
        <p:spPr>
          <a:xfrm>
            <a:off x="5082839" y="4037834"/>
            <a:ext cx="1763537" cy="435350"/>
          </a:xfrm>
          <a:prstGeom prst="rect">
            <a:avLst/>
          </a:prstGeom>
          <a:noFill/>
          <a:ln w="9525" cap="flat" cmpd="sng">
            <a:solidFill>
              <a:srgbClr val="000000"/>
            </a:solidFill>
            <a:prstDash val="solid"/>
            <a:round/>
            <a:headEnd type="none" w="sm" len="sm"/>
            <a:tailEnd type="none" w="sm" len="sm"/>
          </a:ln>
        </p:spPr>
      </p:pic>
      <p:pic>
        <p:nvPicPr>
          <p:cNvPr id="267" name="Google Shape;267;p31"/>
          <p:cNvPicPr preferRelativeResize="0"/>
          <p:nvPr/>
        </p:nvPicPr>
        <p:blipFill>
          <a:blip r:embed="rId8">
            <a:alphaModFix/>
          </a:blip>
          <a:stretch>
            <a:fillRect/>
          </a:stretch>
        </p:blipFill>
        <p:spPr>
          <a:xfrm>
            <a:off x="5082855" y="4631950"/>
            <a:ext cx="2648936" cy="4353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2"/>
          <p:cNvPicPr preferRelativeResize="0"/>
          <p:nvPr/>
        </p:nvPicPr>
        <p:blipFill>
          <a:blip r:embed="rId3">
            <a:alphaModFix/>
          </a:blip>
          <a:stretch>
            <a:fillRect/>
          </a:stretch>
        </p:blipFill>
        <p:spPr>
          <a:xfrm>
            <a:off x="2609168" y="2922225"/>
            <a:ext cx="2097851" cy="1822700"/>
          </a:xfrm>
          <a:prstGeom prst="rect">
            <a:avLst/>
          </a:prstGeom>
          <a:noFill/>
          <a:ln>
            <a:noFill/>
          </a:ln>
        </p:spPr>
      </p:pic>
      <p:pic>
        <p:nvPicPr>
          <p:cNvPr id="273" name="Google Shape;273;p32"/>
          <p:cNvPicPr preferRelativeResize="0"/>
          <p:nvPr/>
        </p:nvPicPr>
        <p:blipFill>
          <a:blip r:embed="rId4">
            <a:alphaModFix/>
          </a:blip>
          <a:stretch>
            <a:fillRect/>
          </a:stretch>
        </p:blipFill>
        <p:spPr>
          <a:xfrm>
            <a:off x="634076" y="2732675"/>
            <a:ext cx="1716075" cy="2373676"/>
          </a:xfrm>
          <a:prstGeom prst="rect">
            <a:avLst/>
          </a:prstGeom>
          <a:noFill/>
          <a:ln>
            <a:noFill/>
          </a:ln>
        </p:spPr>
      </p:pic>
      <p:pic>
        <p:nvPicPr>
          <p:cNvPr id="274" name="Google Shape;274;p32"/>
          <p:cNvPicPr preferRelativeResize="0"/>
          <p:nvPr/>
        </p:nvPicPr>
        <p:blipFill>
          <a:blip r:embed="rId5">
            <a:alphaModFix/>
          </a:blip>
          <a:stretch>
            <a:fillRect/>
          </a:stretch>
        </p:blipFill>
        <p:spPr>
          <a:xfrm>
            <a:off x="634065" y="768499"/>
            <a:ext cx="4070284" cy="1889076"/>
          </a:xfrm>
          <a:prstGeom prst="rect">
            <a:avLst/>
          </a:prstGeom>
          <a:noFill/>
          <a:ln>
            <a:noFill/>
          </a:ln>
        </p:spPr>
      </p:pic>
      <p:sp>
        <p:nvSpPr>
          <p:cNvPr id="275" name="Google Shape;275;p32"/>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observedProperties</a:t>
            </a:r>
            <a:endParaRPr i="1" u="none" strike="noStrike" cap="none">
              <a:solidFill>
                <a:srgbClr val="000000"/>
              </a:solidFill>
            </a:endParaRPr>
          </a:p>
        </p:txBody>
      </p:sp>
      <p:sp>
        <p:nvSpPr>
          <p:cNvPr id="277" name="Google Shape;277;p32"/>
          <p:cNvSpPr txBox="1"/>
          <p:nvPr/>
        </p:nvSpPr>
        <p:spPr>
          <a:xfrm>
            <a:off x="5143500" y="589200"/>
            <a:ext cx="3565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Multiple ways to include this in the model:</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GB" sz="1200">
                <a:latin typeface="Proxima Nova"/>
                <a:ea typeface="Proxima Nova"/>
                <a:cs typeface="Proxima Nova"/>
                <a:sym typeface="Proxima Nova"/>
              </a:rPr>
              <a:t>PropertyType as a generic property class</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GB" sz="1200">
                <a:latin typeface="Proxima Nova"/>
                <a:ea typeface="Proxima Nova"/>
                <a:cs typeface="Proxima Nova"/>
                <a:sym typeface="Proxima Nova"/>
              </a:rPr>
              <a:t>Same, but with the possibility to specify the type</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GB" sz="1200">
                <a:latin typeface="Proxima Nova"/>
                <a:ea typeface="Proxima Nova"/>
                <a:cs typeface="Proxima Nova"/>
                <a:sym typeface="Proxima Nova"/>
              </a:rPr>
              <a:t>Subsitution of PropertyType by a virtual subclass like skos:Concept or some other class from a suitable vocabulary (like qudt:QuantityType)</a:t>
            </a:r>
            <a:endParaRPr sz="1200">
              <a:latin typeface="Proxima Nova"/>
              <a:ea typeface="Proxima Nova"/>
              <a:cs typeface="Proxima Nova"/>
              <a:sym typeface="Proxima Nova"/>
            </a:endParaRPr>
          </a:p>
        </p:txBody>
      </p:sp>
      <p:sp>
        <p:nvSpPr>
          <p:cNvPr id="278" name="Google Shape;278;p32"/>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1</a:t>
            </a:r>
            <a:endParaRPr b="1">
              <a:solidFill>
                <a:srgbClr val="FFFFFF"/>
              </a:solidFill>
            </a:endParaRPr>
          </a:p>
        </p:txBody>
      </p:sp>
      <p:pic>
        <p:nvPicPr>
          <p:cNvPr id="279" name="Google Shape;279;p32"/>
          <p:cNvPicPr preferRelativeResize="0"/>
          <p:nvPr/>
        </p:nvPicPr>
        <p:blipFill>
          <a:blip r:embed="rId6">
            <a:alphaModFix/>
          </a:blip>
          <a:stretch>
            <a:fillRect/>
          </a:stretch>
        </p:blipFill>
        <p:spPr>
          <a:xfrm>
            <a:off x="534775" y="258038"/>
            <a:ext cx="435351" cy="435351"/>
          </a:xfrm>
          <a:prstGeom prst="rect">
            <a:avLst/>
          </a:prstGeom>
          <a:noFill/>
          <a:ln>
            <a:noFill/>
          </a:ln>
        </p:spPr>
      </p:pic>
      <p:sp>
        <p:nvSpPr>
          <p:cNvPr id="280" name="Google Shape;280;p32"/>
          <p:cNvSpPr txBox="1"/>
          <p:nvPr/>
        </p:nvSpPr>
        <p:spPr>
          <a:xfrm>
            <a:off x="2609170" y="2621100"/>
            <a:ext cx="223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https://www.wikidata.org/wiki/Q312001</a:t>
            </a:r>
            <a:endParaRPr sz="900"/>
          </a:p>
        </p:txBody>
      </p:sp>
      <p:pic>
        <p:nvPicPr>
          <p:cNvPr id="281" name="Google Shape;281;p32"/>
          <p:cNvPicPr preferRelativeResize="0"/>
          <p:nvPr/>
        </p:nvPicPr>
        <p:blipFill>
          <a:blip r:embed="rId7">
            <a:alphaModFix/>
          </a:blip>
          <a:stretch>
            <a:fillRect/>
          </a:stretch>
        </p:blipFill>
        <p:spPr>
          <a:xfrm>
            <a:off x="5706019" y="1359494"/>
            <a:ext cx="3043900" cy="503000"/>
          </a:xfrm>
          <a:prstGeom prst="rect">
            <a:avLst/>
          </a:prstGeom>
          <a:noFill/>
          <a:ln w="9525" cap="flat" cmpd="sng">
            <a:solidFill>
              <a:srgbClr val="000000"/>
            </a:solidFill>
            <a:prstDash val="solid"/>
            <a:round/>
            <a:headEnd type="none" w="sm" len="sm"/>
            <a:tailEnd type="none" w="sm" len="sm"/>
          </a:ln>
        </p:spPr>
      </p:pic>
      <p:pic>
        <p:nvPicPr>
          <p:cNvPr id="282" name="Google Shape;282;p32"/>
          <p:cNvPicPr preferRelativeResize="0"/>
          <p:nvPr/>
        </p:nvPicPr>
        <p:blipFill>
          <a:blip r:embed="rId8">
            <a:alphaModFix/>
          </a:blip>
          <a:stretch>
            <a:fillRect/>
          </a:stretch>
        </p:blipFill>
        <p:spPr>
          <a:xfrm>
            <a:off x="5784898" y="2468694"/>
            <a:ext cx="2886146" cy="503000"/>
          </a:xfrm>
          <a:prstGeom prst="rect">
            <a:avLst/>
          </a:prstGeom>
          <a:noFill/>
          <a:ln w="9525" cap="flat" cmpd="sng">
            <a:solidFill>
              <a:srgbClr val="000000"/>
            </a:solidFill>
            <a:prstDash val="solid"/>
            <a:round/>
            <a:headEnd type="none" w="sm" len="sm"/>
            <a:tailEnd type="none" w="sm" len="sm"/>
          </a:ln>
        </p:spPr>
      </p:pic>
      <p:pic>
        <p:nvPicPr>
          <p:cNvPr id="283" name="Google Shape;283;p32"/>
          <p:cNvPicPr preferRelativeResize="0"/>
          <p:nvPr/>
        </p:nvPicPr>
        <p:blipFill>
          <a:blip r:embed="rId9">
            <a:alphaModFix/>
          </a:blip>
          <a:stretch>
            <a:fillRect/>
          </a:stretch>
        </p:blipFill>
        <p:spPr>
          <a:xfrm>
            <a:off x="5830218" y="3988425"/>
            <a:ext cx="2795519" cy="503000"/>
          </a:xfrm>
          <a:prstGeom prst="rect">
            <a:avLst/>
          </a:prstGeom>
          <a:noFill/>
          <a:ln w="9525" cap="flat" cmpd="sng">
            <a:solidFill>
              <a:srgbClr val="000000"/>
            </a:solidFill>
            <a:prstDash val="solid"/>
            <a:round/>
            <a:headEnd type="none" w="sm" len="sm"/>
            <a:tailEnd type="none" w="sm" len="sm"/>
          </a:ln>
        </p:spPr>
      </p:pic>
      <p:pic>
        <p:nvPicPr>
          <p:cNvPr id="284" name="Google Shape;284;p32"/>
          <p:cNvPicPr preferRelativeResize="0"/>
          <p:nvPr/>
        </p:nvPicPr>
        <p:blipFill>
          <a:blip r:embed="rId10">
            <a:alphaModFix/>
          </a:blip>
          <a:stretch>
            <a:fillRect/>
          </a:stretch>
        </p:blipFill>
        <p:spPr>
          <a:xfrm>
            <a:off x="5831795" y="4566043"/>
            <a:ext cx="2792355" cy="5030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3"/>
          <p:cNvPicPr preferRelativeResize="0"/>
          <p:nvPr/>
        </p:nvPicPr>
        <p:blipFill>
          <a:blip r:embed="rId3">
            <a:alphaModFix/>
          </a:blip>
          <a:stretch>
            <a:fillRect/>
          </a:stretch>
        </p:blipFill>
        <p:spPr>
          <a:xfrm>
            <a:off x="2609168" y="2922225"/>
            <a:ext cx="2097851" cy="1822700"/>
          </a:xfrm>
          <a:prstGeom prst="rect">
            <a:avLst/>
          </a:prstGeom>
          <a:noFill/>
          <a:ln>
            <a:noFill/>
          </a:ln>
        </p:spPr>
      </p:pic>
      <p:pic>
        <p:nvPicPr>
          <p:cNvPr id="290" name="Google Shape;290;p33"/>
          <p:cNvPicPr preferRelativeResize="0"/>
          <p:nvPr/>
        </p:nvPicPr>
        <p:blipFill>
          <a:blip r:embed="rId4">
            <a:alphaModFix/>
          </a:blip>
          <a:stretch>
            <a:fillRect/>
          </a:stretch>
        </p:blipFill>
        <p:spPr>
          <a:xfrm>
            <a:off x="634076" y="2732675"/>
            <a:ext cx="1716075" cy="2373676"/>
          </a:xfrm>
          <a:prstGeom prst="rect">
            <a:avLst/>
          </a:prstGeom>
          <a:noFill/>
          <a:ln>
            <a:noFill/>
          </a:ln>
        </p:spPr>
      </p:pic>
      <p:pic>
        <p:nvPicPr>
          <p:cNvPr id="291" name="Google Shape;291;p33"/>
          <p:cNvPicPr preferRelativeResize="0"/>
          <p:nvPr/>
        </p:nvPicPr>
        <p:blipFill>
          <a:blip r:embed="rId5">
            <a:alphaModFix/>
          </a:blip>
          <a:stretch>
            <a:fillRect/>
          </a:stretch>
        </p:blipFill>
        <p:spPr>
          <a:xfrm>
            <a:off x="634065" y="768499"/>
            <a:ext cx="4070284" cy="1889076"/>
          </a:xfrm>
          <a:prstGeom prst="rect">
            <a:avLst/>
          </a:prstGeom>
          <a:noFill/>
          <a:ln>
            <a:noFill/>
          </a:ln>
        </p:spPr>
      </p:pic>
      <p:sp>
        <p:nvSpPr>
          <p:cNvPr id="292" name="Google Shape;292;p33"/>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observedProperties</a:t>
            </a:r>
            <a:endParaRPr i="1" u="none" strike="noStrike" cap="none">
              <a:solidFill>
                <a:srgbClr val="000000"/>
              </a:solidFill>
            </a:endParaRPr>
          </a:p>
        </p:txBody>
      </p:sp>
      <p:sp>
        <p:nvSpPr>
          <p:cNvPr id="294" name="Google Shape;294;p33"/>
          <p:cNvSpPr txBox="1"/>
          <p:nvPr/>
        </p:nvSpPr>
        <p:spPr>
          <a:xfrm>
            <a:off x="5143500" y="894000"/>
            <a:ext cx="3565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Ultimately:</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Using wikidata allows to link to specific ObervableProperties (physical, chemical &amp; biological)</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Wikidata also includes the identifiers of the other alternatives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PubChem</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GBIF</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CAS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t>
            </a: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Do we use wikidata for detailing the ObservedProperties?</a:t>
            </a:r>
            <a:endParaRPr sz="1200">
              <a:latin typeface="Proxima Nova"/>
              <a:ea typeface="Proxima Nova"/>
              <a:cs typeface="Proxima Nova"/>
              <a:sym typeface="Proxima Nova"/>
            </a:endParaRPr>
          </a:p>
        </p:txBody>
      </p:sp>
      <p:sp>
        <p:nvSpPr>
          <p:cNvPr id="295" name="Google Shape;295;p33"/>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1</a:t>
            </a:r>
            <a:endParaRPr b="1">
              <a:solidFill>
                <a:srgbClr val="FFFFFF"/>
              </a:solidFill>
            </a:endParaRPr>
          </a:p>
        </p:txBody>
      </p:sp>
      <p:pic>
        <p:nvPicPr>
          <p:cNvPr id="296" name="Google Shape;296;p33"/>
          <p:cNvPicPr preferRelativeResize="0"/>
          <p:nvPr/>
        </p:nvPicPr>
        <p:blipFill>
          <a:blip r:embed="rId6">
            <a:alphaModFix/>
          </a:blip>
          <a:stretch>
            <a:fillRect/>
          </a:stretch>
        </p:blipFill>
        <p:spPr>
          <a:xfrm>
            <a:off x="534775" y="258038"/>
            <a:ext cx="435351" cy="435351"/>
          </a:xfrm>
          <a:prstGeom prst="rect">
            <a:avLst/>
          </a:prstGeom>
          <a:noFill/>
          <a:ln>
            <a:noFill/>
          </a:ln>
        </p:spPr>
      </p:pic>
      <p:sp>
        <p:nvSpPr>
          <p:cNvPr id="297" name="Google Shape;297;p33"/>
          <p:cNvSpPr txBox="1"/>
          <p:nvPr/>
        </p:nvSpPr>
        <p:spPr>
          <a:xfrm>
            <a:off x="2477144" y="2571750"/>
            <a:ext cx="2227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t>https://www.wikidata.org/wiki/Q312001</a:t>
            </a:r>
            <a:endParaRPr sz="900"/>
          </a:p>
        </p:txBody>
      </p:sp>
      <p:grpSp>
        <p:nvGrpSpPr>
          <p:cNvPr id="298" name="Google Shape;298;p33"/>
          <p:cNvGrpSpPr/>
          <p:nvPr/>
        </p:nvGrpSpPr>
        <p:grpSpPr>
          <a:xfrm>
            <a:off x="5370537" y="4572916"/>
            <a:ext cx="3111125" cy="435292"/>
            <a:chOff x="5272500" y="3774791"/>
            <a:chExt cx="3111125" cy="435292"/>
          </a:xfrm>
        </p:grpSpPr>
        <p:sp>
          <p:nvSpPr>
            <p:cNvPr id="299" name="Google Shape;299;p33"/>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300" name="Google Shape;300;p33"/>
            <p:cNvPicPr preferRelativeResize="0"/>
            <p:nvPr/>
          </p:nvPicPr>
          <p:blipFill>
            <a:blip r:embed="rId7">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txBox="1"/>
          <p:nvPr/>
        </p:nvSpPr>
        <p:spPr>
          <a:xfrm>
            <a:off x="402825" y="894000"/>
            <a:ext cx="33903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Current model specified Sampling Feature from abstract class OM::Feature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However with this we don’t specify exactly which ‘domain feature’ we’re sampling (i.e. are we sampling a lake, river, …?)</a:t>
            </a:r>
            <a:endParaRPr sz="1200">
              <a:latin typeface="Proxima Nova"/>
              <a:ea typeface="Proxima Nova"/>
              <a:cs typeface="Proxima Nova"/>
              <a:sym typeface="Proxima Nova"/>
            </a:endParaRPr>
          </a:p>
        </p:txBody>
      </p:sp>
      <p:sp>
        <p:nvSpPr>
          <p:cNvPr id="307" name="Google Shape;307;p34"/>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SampledFeature</a:t>
            </a:r>
            <a:endParaRPr i="1" u="none" strike="noStrike" cap="none">
              <a:solidFill>
                <a:srgbClr val="000000"/>
              </a:solidFill>
            </a:endParaRPr>
          </a:p>
        </p:txBody>
      </p:sp>
      <p:sp>
        <p:nvSpPr>
          <p:cNvPr id="308" name="Google Shape;308;p34"/>
          <p:cNvSpPr txBox="1"/>
          <p:nvPr/>
        </p:nvSpPr>
        <p:spPr>
          <a:xfrm>
            <a:off x="5143500" y="894000"/>
            <a:ext cx="35652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Proposed change 1</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Make a distinction between Sampling Feature &amp; Domain Feature (AirFeature or WaterFeature) so we can specify exactly what type of water or air feature we’re measuring</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It will be important to properly define (definition) what Water- and AirFeature mean</a:t>
            </a:r>
            <a:endParaRPr sz="1200">
              <a:latin typeface="Proxima Nova"/>
              <a:ea typeface="Proxima Nova"/>
              <a:cs typeface="Proxima Nova"/>
              <a:sym typeface="Proxima Nova"/>
            </a:endParaRPr>
          </a:p>
        </p:txBody>
      </p:sp>
      <p:sp>
        <p:nvSpPr>
          <p:cNvPr id="309" name="Google Shape;309;p34"/>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2</a:t>
            </a:r>
            <a:endParaRPr b="1">
              <a:solidFill>
                <a:srgbClr val="FFFFFF"/>
              </a:solidFill>
            </a:endParaRPr>
          </a:p>
        </p:txBody>
      </p:sp>
      <p:pic>
        <p:nvPicPr>
          <p:cNvPr id="310" name="Google Shape;310;p34"/>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311" name="Google Shape;311;p34"/>
          <p:cNvPicPr preferRelativeResize="0"/>
          <p:nvPr/>
        </p:nvPicPr>
        <p:blipFill>
          <a:blip r:embed="rId4">
            <a:alphaModFix/>
          </a:blip>
          <a:stretch>
            <a:fillRect/>
          </a:stretch>
        </p:blipFill>
        <p:spPr>
          <a:xfrm>
            <a:off x="3793250" y="894000"/>
            <a:ext cx="1057600" cy="1659850"/>
          </a:xfrm>
          <a:prstGeom prst="rect">
            <a:avLst/>
          </a:prstGeom>
          <a:noFill/>
          <a:ln w="9525" cap="flat" cmpd="sng">
            <a:solidFill>
              <a:srgbClr val="000000"/>
            </a:solidFill>
            <a:prstDash val="solid"/>
            <a:round/>
            <a:headEnd type="none" w="sm" len="sm"/>
            <a:tailEnd type="none" w="sm" len="sm"/>
          </a:ln>
        </p:spPr>
      </p:pic>
      <p:sp>
        <p:nvSpPr>
          <p:cNvPr id="312" name="Google Shape;312;p34"/>
          <p:cNvSpPr txBox="1"/>
          <p:nvPr/>
        </p:nvSpPr>
        <p:spPr>
          <a:xfrm>
            <a:off x="558075" y="2208675"/>
            <a:ext cx="314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-&gt; We believe we need to make distinction between Sampling Feature &amp; Domain feature</a:t>
            </a:r>
            <a:endParaRPr>
              <a:latin typeface="Proxima Nova"/>
              <a:ea typeface="Proxima Nova"/>
              <a:cs typeface="Proxima Nova"/>
              <a:sym typeface="Proxima Nova"/>
            </a:endParaRPr>
          </a:p>
        </p:txBody>
      </p:sp>
      <p:pic>
        <p:nvPicPr>
          <p:cNvPr id="313" name="Google Shape;313;p34"/>
          <p:cNvPicPr preferRelativeResize="0"/>
          <p:nvPr/>
        </p:nvPicPr>
        <p:blipFill>
          <a:blip r:embed="rId5">
            <a:alphaModFix/>
          </a:blip>
          <a:stretch>
            <a:fillRect/>
          </a:stretch>
        </p:blipFill>
        <p:spPr>
          <a:xfrm>
            <a:off x="695300" y="3061650"/>
            <a:ext cx="3658707" cy="1798725"/>
          </a:xfrm>
          <a:prstGeom prst="rect">
            <a:avLst/>
          </a:prstGeom>
          <a:noFill/>
          <a:ln w="9525" cap="flat" cmpd="sng">
            <a:solidFill>
              <a:srgbClr val="000000"/>
            </a:solidFill>
            <a:prstDash val="solid"/>
            <a:round/>
            <a:headEnd type="none" w="sm" len="sm"/>
            <a:tailEnd type="none" w="sm" len="sm"/>
          </a:ln>
        </p:spPr>
      </p:pic>
      <p:sp>
        <p:nvSpPr>
          <p:cNvPr id="314" name="Google Shape;314;p34"/>
          <p:cNvSpPr/>
          <p:nvPr/>
        </p:nvSpPr>
        <p:spPr>
          <a:xfrm>
            <a:off x="742050" y="4251525"/>
            <a:ext cx="3565200" cy="571200"/>
          </a:xfrm>
          <a:prstGeom prst="rect">
            <a:avLst/>
          </a:prstGeom>
          <a:solidFill>
            <a:srgbClr val="FF005E">
              <a:alpha val="29040"/>
            </a:srgbClr>
          </a:solidFill>
          <a:ln w="9525"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4"/>
          <p:cNvGrpSpPr/>
          <p:nvPr/>
        </p:nvGrpSpPr>
        <p:grpSpPr>
          <a:xfrm>
            <a:off x="5370537" y="4572916"/>
            <a:ext cx="3111125" cy="435292"/>
            <a:chOff x="5272500" y="3774791"/>
            <a:chExt cx="3111125" cy="435292"/>
          </a:xfrm>
        </p:grpSpPr>
        <p:sp>
          <p:nvSpPr>
            <p:cNvPr id="316" name="Google Shape;316;p34"/>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317" name="Google Shape;317;p34"/>
            <p:cNvPicPr preferRelativeResize="0"/>
            <p:nvPr/>
          </p:nvPicPr>
          <p:blipFill>
            <a:blip r:embed="rId6">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txBox="1"/>
          <p:nvPr/>
        </p:nvSpPr>
        <p:spPr>
          <a:xfrm>
            <a:off x="402825" y="894000"/>
            <a:ext cx="4563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Addition of AirFeature or WaterFeature is however not enough…</a:t>
            </a: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0" lvl="0" indent="0" algn="l" rtl="0">
              <a:spcBef>
                <a:spcPts val="0"/>
              </a:spcBef>
              <a:spcAft>
                <a:spcPts val="0"/>
              </a:spcAft>
              <a:buNone/>
            </a:pPr>
            <a:r>
              <a:rPr lang="en-GB" sz="1200">
                <a:latin typeface="Proxima Nova"/>
                <a:ea typeface="Proxima Nova"/>
                <a:cs typeface="Proxima Nova"/>
                <a:sym typeface="Proxima Nova"/>
              </a:rPr>
              <a:t>Therefore we believe that the model should allow to:</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arenBoth"/>
            </a:pPr>
            <a:r>
              <a:rPr lang="en-GB" sz="1200">
                <a:latin typeface="Proxima Nova"/>
                <a:ea typeface="Proxima Nova"/>
                <a:cs typeface="Proxima Nova"/>
                <a:sym typeface="Proxima Nova"/>
              </a:rPr>
              <a:t>Be able to specify the WaterFeatureType; and</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arenBoth"/>
            </a:pPr>
            <a:r>
              <a:rPr lang="en-GB" sz="1200">
                <a:latin typeface="Proxima Nova"/>
                <a:ea typeface="Proxima Nova"/>
                <a:cs typeface="Proxima Nova"/>
                <a:sym typeface="Proxima Nova"/>
              </a:rPr>
              <a:t>Be able to create instances of a subclass to specify the object we’re sampling</a:t>
            </a:r>
            <a:endParaRPr sz="1200">
              <a:latin typeface="Proxima Nova"/>
              <a:ea typeface="Proxima Nova"/>
              <a:cs typeface="Proxima Nova"/>
              <a:sym typeface="Proxima Nova"/>
            </a:endParaRPr>
          </a:p>
        </p:txBody>
      </p:sp>
      <p:sp>
        <p:nvSpPr>
          <p:cNvPr id="324" name="Google Shape;324;p35"/>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None/>
            </a:pPr>
            <a:r>
              <a:rPr lang="en-GB" sz="2900"/>
              <a:t>SampledFeature</a:t>
            </a:r>
            <a:endParaRPr i="1" u="none" strike="noStrike" cap="none">
              <a:solidFill>
                <a:srgbClr val="000000"/>
              </a:solidFill>
            </a:endParaRPr>
          </a:p>
        </p:txBody>
      </p:sp>
      <p:sp>
        <p:nvSpPr>
          <p:cNvPr id="325" name="Google Shape;325;p35"/>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2</a:t>
            </a:r>
            <a:endParaRPr b="1">
              <a:solidFill>
                <a:srgbClr val="FFFFFF"/>
              </a:solidFill>
            </a:endParaRPr>
          </a:p>
        </p:txBody>
      </p:sp>
      <p:sp>
        <p:nvSpPr>
          <p:cNvPr id="326" name="Google Shape;326;p35"/>
          <p:cNvSpPr txBox="1"/>
          <p:nvPr/>
        </p:nvSpPr>
        <p:spPr>
          <a:xfrm>
            <a:off x="5143500" y="894000"/>
            <a:ext cx="3565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Proposed change 2:</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We would allow the model to accommodate both options</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This means however we’d also need to know which types of Air- and WaterFeatures are allowed in the model. Do we:</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AutoNum type="arabicPeriod"/>
            </a:pPr>
            <a:r>
              <a:rPr lang="en-GB" sz="1200">
                <a:latin typeface="Proxima Nova"/>
                <a:ea typeface="Proxima Nova"/>
                <a:cs typeface="Proxima Nova"/>
                <a:sym typeface="Proxima Nova"/>
              </a:rPr>
              <a:t>Create our own codelist</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AutoNum type="arabicPeriod"/>
            </a:pPr>
            <a:r>
              <a:rPr lang="en-GB" sz="1200">
                <a:latin typeface="Proxima Nova"/>
                <a:ea typeface="Proxima Nova"/>
                <a:cs typeface="Proxima Nova"/>
                <a:sym typeface="Proxima Nova"/>
              </a:rPr>
              <a:t>Specify in the usage notes which is the preferred list of Feature types</a:t>
            </a:r>
            <a:endParaRPr sz="1200">
              <a:latin typeface="Proxima Nova"/>
              <a:ea typeface="Proxima Nova"/>
              <a:cs typeface="Proxima Nova"/>
              <a:sym typeface="Proxima Nova"/>
            </a:endParaRPr>
          </a:p>
        </p:txBody>
      </p:sp>
      <p:pic>
        <p:nvPicPr>
          <p:cNvPr id="327" name="Google Shape;327;p35"/>
          <p:cNvPicPr preferRelativeResize="0"/>
          <p:nvPr/>
        </p:nvPicPr>
        <p:blipFill>
          <a:blip r:embed="rId3">
            <a:alphaModFix/>
          </a:blip>
          <a:stretch>
            <a:fillRect/>
          </a:stretch>
        </p:blipFill>
        <p:spPr>
          <a:xfrm>
            <a:off x="534775" y="258038"/>
            <a:ext cx="435351" cy="435351"/>
          </a:xfrm>
          <a:prstGeom prst="rect">
            <a:avLst/>
          </a:prstGeom>
          <a:noFill/>
          <a:ln>
            <a:noFill/>
          </a:ln>
        </p:spPr>
      </p:pic>
      <p:grpSp>
        <p:nvGrpSpPr>
          <p:cNvPr id="328" name="Google Shape;328;p35"/>
          <p:cNvGrpSpPr/>
          <p:nvPr/>
        </p:nvGrpSpPr>
        <p:grpSpPr>
          <a:xfrm>
            <a:off x="534775" y="2321850"/>
            <a:ext cx="1881460" cy="2535850"/>
            <a:chOff x="1561375" y="2321850"/>
            <a:chExt cx="1881460" cy="2535850"/>
          </a:xfrm>
        </p:grpSpPr>
        <p:pic>
          <p:nvPicPr>
            <p:cNvPr id="329" name="Google Shape;329;p35"/>
            <p:cNvPicPr preferRelativeResize="0"/>
            <p:nvPr/>
          </p:nvPicPr>
          <p:blipFill>
            <a:blip r:embed="rId4">
              <a:alphaModFix/>
            </a:blip>
            <a:stretch>
              <a:fillRect/>
            </a:stretch>
          </p:blipFill>
          <p:spPr>
            <a:xfrm>
              <a:off x="1926136" y="2321850"/>
              <a:ext cx="1516700" cy="2535850"/>
            </a:xfrm>
            <a:prstGeom prst="rect">
              <a:avLst/>
            </a:prstGeom>
            <a:noFill/>
            <a:ln w="9525" cap="flat" cmpd="sng">
              <a:solidFill>
                <a:srgbClr val="000000"/>
              </a:solidFill>
              <a:prstDash val="solid"/>
              <a:round/>
              <a:headEnd type="none" w="sm" len="sm"/>
              <a:tailEnd type="none" w="sm" len="sm"/>
            </a:ln>
          </p:spPr>
        </p:pic>
        <p:sp>
          <p:nvSpPr>
            <p:cNvPr id="330" name="Google Shape;330;p35"/>
            <p:cNvSpPr txBox="1"/>
            <p:nvPr/>
          </p:nvSpPr>
          <p:spPr>
            <a:xfrm>
              <a:off x="1561375" y="2465525"/>
              <a:ext cx="48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000"/>
                  </a:solidFill>
                  <a:latin typeface="Proxima Nova"/>
                  <a:ea typeface="Proxima Nova"/>
                  <a:cs typeface="Proxima Nova"/>
                  <a:sym typeface="Proxima Nova"/>
                </a:rPr>
                <a:t>(1)</a:t>
              </a:r>
              <a:endParaRPr b="1">
                <a:solidFill>
                  <a:srgbClr val="FF0000"/>
                </a:solidFill>
                <a:latin typeface="Proxima Nova"/>
                <a:ea typeface="Proxima Nova"/>
                <a:cs typeface="Proxima Nova"/>
                <a:sym typeface="Proxima Nova"/>
              </a:endParaRPr>
            </a:p>
          </p:txBody>
        </p:sp>
        <p:sp>
          <p:nvSpPr>
            <p:cNvPr id="331" name="Google Shape;331;p35"/>
            <p:cNvSpPr txBox="1"/>
            <p:nvPr/>
          </p:nvSpPr>
          <p:spPr>
            <a:xfrm>
              <a:off x="2398775" y="4319575"/>
              <a:ext cx="48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000"/>
                  </a:solidFill>
                  <a:latin typeface="Proxima Nova"/>
                  <a:ea typeface="Proxima Nova"/>
                  <a:cs typeface="Proxima Nova"/>
                  <a:sym typeface="Proxima Nova"/>
                </a:rPr>
                <a:t>(2)</a:t>
              </a:r>
              <a:endParaRPr b="1">
                <a:solidFill>
                  <a:srgbClr val="FF0000"/>
                </a:solidFill>
                <a:latin typeface="Proxima Nova"/>
                <a:ea typeface="Proxima Nova"/>
                <a:cs typeface="Proxima Nova"/>
                <a:sym typeface="Proxima Nova"/>
              </a:endParaRPr>
            </a:p>
          </p:txBody>
        </p:sp>
      </p:grpSp>
      <p:sp>
        <p:nvSpPr>
          <p:cNvPr id="332" name="Google Shape;332;p35"/>
          <p:cNvSpPr/>
          <p:nvPr/>
        </p:nvSpPr>
        <p:spPr>
          <a:xfrm>
            <a:off x="2164750" y="4430450"/>
            <a:ext cx="435300" cy="154200"/>
          </a:xfrm>
          <a:prstGeom prst="rightArrow">
            <a:avLst>
              <a:gd name="adj1" fmla="val 50000"/>
              <a:gd name="adj2" fmla="val 50000"/>
            </a:avLst>
          </a:prstGeom>
          <a:solidFill>
            <a:srgbClr val="FF005E">
              <a:alpha val="290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2703500" y="4161200"/>
            <a:ext cx="2159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Proxima Nova"/>
                <a:ea typeface="Proxima Nova"/>
                <a:cs typeface="Proxima Nova"/>
                <a:sym typeface="Proxima Nova"/>
              </a:rPr>
              <a:t>In case of (2) additional attributes could be added to the instance of the ‘WaterFeature’</a:t>
            </a:r>
            <a:endParaRPr sz="1100">
              <a:latin typeface="Proxima Nova"/>
              <a:ea typeface="Proxima Nova"/>
              <a:cs typeface="Proxima Nova"/>
              <a:sym typeface="Proxima Nova"/>
            </a:endParaRPr>
          </a:p>
        </p:txBody>
      </p:sp>
      <p:sp>
        <p:nvSpPr>
          <p:cNvPr id="334" name="Google Shape;334;p35"/>
          <p:cNvSpPr txBox="1"/>
          <p:nvPr/>
        </p:nvSpPr>
        <p:spPr>
          <a:xfrm>
            <a:off x="6081300" y="4218600"/>
            <a:ext cx="2627400" cy="8073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Which option is preferred?</a:t>
            </a:r>
            <a:endParaRPr b="1"/>
          </a:p>
          <a:p>
            <a:pPr marL="0" marR="0" lvl="0" indent="0" algn="ctr" rtl="0">
              <a:lnSpc>
                <a:spcPct val="100000"/>
              </a:lnSpc>
              <a:spcBef>
                <a:spcPts val="0"/>
              </a:spcBef>
              <a:spcAft>
                <a:spcPts val="0"/>
              </a:spcAft>
              <a:buClr>
                <a:srgbClr val="000000"/>
              </a:buClr>
              <a:buSzPts val="1400"/>
              <a:buFont typeface="Arial"/>
              <a:buNone/>
            </a:pPr>
            <a:r>
              <a:rPr lang="en-GB"/>
              <a:t>Codelist</a:t>
            </a:r>
            <a:endParaRPr/>
          </a:p>
          <a:p>
            <a:pPr marL="0" marR="0" lvl="0" indent="0" algn="ctr" rtl="0">
              <a:lnSpc>
                <a:spcPct val="100000"/>
              </a:lnSpc>
              <a:spcBef>
                <a:spcPts val="0"/>
              </a:spcBef>
              <a:spcAft>
                <a:spcPts val="0"/>
              </a:spcAft>
              <a:buClr>
                <a:srgbClr val="000000"/>
              </a:buClr>
              <a:buSzPts val="1400"/>
              <a:buFont typeface="Arial"/>
              <a:buNone/>
            </a:pPr>
            <a:r>
              <a:rPr lang="en-GB"/>
              <a:t>Specify in usage note</a:t>
            </a:r>
            <a:endParaRPr/>
          </a:p>
        </p:txBody>
      </p:sp>
      <p:grpSp>
        <p:nvGrpSpPr>
          <p:cNvPr id="335" name="Google Shape;335;p35"/>
          <p:cNvGrpSpPr/>
          <p:nvPr/>
        </p:nvGrpSpPr>
        <p:grpSpPr>
          <a:xfrm>
            <a:off x="5597562" y="1981041"/>
            <a:ext cx="3111125" cy="435292"/>
            <a:chOff x="5597562" y="1981041"/>
            <a:chExt cx="3111125" cy="435292"/>
          </a:xfrm>
        </p:grpSpPr>
        <p:sp>
          <p:nvSpPr>
            <p:cNvPr id="336" name="Google Shape;336;p35"/>
            <p:cNvSpPr txBox="1"/>
            <p:nvPr/>
          </p:nvSpPr>
          <p:spPr>
            <a:xfrm>
              <a:off x="6081288" y="199860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337" name="Google Shape;337;p35"/>
            <p:cNvPicPr preferRelativeResize="0"/>
            <p:nvPr/>
          </p:nvPicPr>
          <p:blipFill>
            <a:blip r:embed="rId5">
              <a:alphaModFix/>
            </a:blip>
            <a:stretch>
              <a:fillRect/>
            </a:stretch>
          </p:blipFill>
          <p:spPr>
            <a:xfrm>
              <a:off x="5597562" y="1981041"/>
              <a:ext cx="435300" cy="435292"/>
            </a:xfrm>
            <a:prstGeom prst="rect">
              <a:avLst/>
            </a:prstGeom>
            <a:noFill/>
            <a:ln>
              <a:noFill/>
            </a:ln>
          </p:spPr>
        </p:pic>
      </p:grpSp>
      <p:pic>
        <p:nvPicPr>
          <p:cNvPr id="338" name="Google Shape;338;p35"/>
          <p:cNvPicPr preferRelativeResize="0"/>
          <p:nvPr/>
        </p:nvPicPr>
        <p:blipFill>
          <a:blip r:embed="rId5">
            <a:alphaModFix/>
          </a:blip>
          <a:stretch>
            <a:fillRect/>
          </a:stretch>
        </p:blipFill>
        <p:spPr>
          <a:xfrm>
            <a:off x="5597562" y="4430454"/>
            <a:ext cx="435300" cy="4352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p:nvPr/>
        </p:nvSpPr>
        <p:spPr>
          <a:xfrm>
            <a:off x="660825" y="1206950"/>
            <a:ext cx="5394000" cy="383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None/>
            </a:pPr>
            <a:r>
              <a:rPr lang="en-GB" sz="2900"/>
              <a:t>SampledFeature</a:t>
            </a:r>
            <a:endParaRPr i="1" u="none" strike="noStrike" cap="none">
              <a:solidFill>
                <a:srgbClr val="000000"/>
              </a:solidFill>
            </a:endParaRPr>
          </a:p>
        </p:txBody>
      </p:sp>
      <p:sp>
        <p:nvSpPr>
          <p:cNvPr id="345" name="Google Shape;345;p36"/>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2</a:t>
            </a:r>
            <a:endParaRPr b="1">
              <a:solidFill>
                <a:srgbClr val="FFFFFF"/>
              </a:solidFill>
            </a:endParaRPr>
          </a:p>
        </p:txBody>
      </p:sp>
      <p:pic>
        <p:nvPicPr>
          <p:cNvPr id="346" name="Google Shape;346;p36"/>
          <p:cNvPicPr preferRelativeResize="0"/>
          <p:nvPr/>
        </p:nvPicPr>
        <p:blipFill>
          <a:blip r:embed="rId3">
            <a:alphaModFix/>
          </a:blip>
          <a:stretch>
            <a:fillRect/>
          </a:stretch>
        </p:blipFill>
        <p:spPr>
          <a:xfrm>
            <a:off x="534775" y="258038"/>
            <a:ext cx="435351" cy="435351"/>
          </a:xfrm>
          <a:prstGeom prst="rect">
            <a:avLst/>
          </a:prstGeom>
          <a:noFill/>
          <a:ln>
            <a:noFill/>
          </a:ln>
        </p:spPr>
      </p:pic>
      <p:pic>
        <p:nvPicPr>
          <p:cNvPr id="347" name="Google Shape;347;p36"/>
          <p:cNvPicPr preferRelativeResize="0"/>
          <p:nvPr/>
        </p:nvPicPr>
        <p:blipFill>
          <a:blip r:embed="rId4">
            <a:alphaModFix/>
          </a:blip>
          <a:stretch>
            <a:fillRect/>
          </a:stretch>
        </p:blipFill>
        <p:spPr>
          <a:xfrm>
            <a:off x="1085850" y="2571738"/>
            <a:ext cx="1585275" cy="2137925"/>
          </a:xfrm>
          <a:prstGeom prst="rect">
            <a:avLst/>
          </a:prstGeom>
          <a:noFill/>
          <a:ln>
            <a:noFill/>
          </a:ln>
        </p:spPr>
      </p:pic>
      <p:sp>
        <p:nvSpPr>
          <p:cNvPr id="348" name="Google Shape;348;p36"/>
          <p:cNvSpPr txBox="1"/>
          <p:nvPr/>
        </p:nvSpPr>
        <p:spPr>
          <a:xfrm>
            <a:off x="2617350" y="2768500"/>
            <a:ext cx="96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WATER</a:t>
            </a:r>
            <a:endParaRPr b="1">
              <a:latin typeface="Proxima Nova"/>
              <a:ea typeface="Proxima Nova"/>
              <a:cs typeface="Proxima Nova"/>
              <a:sym typeface="Proxima Nova"/>
            </a:endParaRPr>
          </a:p>
        </p:txBody>
      </p:sp>
      <p:sp>
        <p:nvSpPr>
          <p:cNvPr id="349" name="Google Shape;349;p36"/>
          <p:cNvSpPr txBox="1"/>
          <p:nvPr/>
        </p:nvSpPr>
        <p:spPr>
          <a:xfrm>
            <a:off x="1085875" y="1595250"/>
            <a:ext cx="1585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Combination WISE &amp; HY_Hydrofeature</a:t>
            </a:r>
            <a:endParaRPr>
              <a:latin typeface="Proxima Nova"/>
              <a:ea typeface="Proxima Nova"/>
              <a:cs typeface="Proxima Nova"/>
              <a:sym typeface="Proxima Nova"/>
            </a:endParaRPr>
          </a:p>
        </p:txBody>
      </p:sp>
      <p:sp>
        <p:nvSpPr>
          <p:cNvPr id="350" name="Google Shape;350;p36"/>
          <p:cNvSpPr txBox="1"/>
          <p:nvPr/>
        </p:nvSpPr>
        <p:spPr>
          <a:xfrm>
            <a:off x="5622875" y="549925"/>
            <a:ext cx="158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The Environment Ontology (ENVO)</a:t>
            </a:r>
            <a:endParaRPr>
              <a:latin typeface="Proxima Nova"/>
              <a:ea typeface="Proxima Nova"/>
              <a:cs typeface="Proxima Nova"/>
              <a:sym typeface="Proxima Nova"/>
            </a:endParaRPr>
          </a:p>
        </p:txBody>
      </p:sp>
      <p:grpSp>
        <p:nvGrpSpPr>
          <p:cNvPr id="351" name="Google Shape;351;p36"/>
          <p:cNvGrpSpPr/>
          <p:nvPr/>
        </p:nvGrpSpPr>
        <p:grpSpPr>
          <a:xfrm>
            <a:off x="3457552" y="1362637"/>
            <a:ext cx="5327460" cy="3575000"/>
            <a:chOff x="2436552" y="1405762"/>
            <a:chExt cx="5327460" cy="3575000"/>
          </a:xfrm>
        </p:grpSpPr>
        <p:pic>
          <p:nvPicPr>
            <p:cNvPr id="352" name="Google Shape;352;p36"/>
            <p:cNvPicPr preferRelativeResize="0"/>
            <p:nvPr/>
          </p:nvPicPr>
          <p:blipFill>
            <a:blip r:embed="rId5">
              <a:alphaModFix/>
            </a:blip>
            <a:stretch>
              <a:fillRect/>
            </a:stretch>
          </p:blipFill>
          <p:spPr>
            <a:xfrm>
              <a:off x="2436552" y="1405762"/>
              <a:ext cx="1234100" cy="3575000"/>
            </a:xfrm>
            <a:prstGeom prst="rect">
              <a:avLst/>
            </a:prstGeom>
            <a:noFill/>
            <a:ln>
              <a:noFill/>
            </a:ln>
          </p:spPr>
        </p:pic>
        <p:pic>
          <p:nvPicPr>
            <p:cNvPr id="353" name="Google Shape;353;p36"/>
            <p:cNvPicPr preferRelativeResize="0"/>
            <p:nvPr/>
          </p:nvPicPr>
          <p:blipFill>
            <a:blip r:embed="rId6">
              <a:alphaModFix/>
            </a:blip>
            <a:stretch>
              <a:fillRect/>
            </a:stretch>
          </p:blipFill>
          <p:spPr>
            <a:xfrm>
              <a:off x="3593825" y="1873500"/>
              <a:ext cx="1372225" cy="556068"/>
            </a:xfrm>
            <a:prstGeom prst="rect">
              <a:avLst/>
            </a:prstGeom>
            <a:noFill/>
            <a:ln>
              <a:noFill/>
            </a:ln>
          </p:spPr>
        </p:pic>
        <p:sp>
          <p:nvSpPr>
            <p:cNvPr id="354" name="Google Shape;354;p36"/>
            <p:cNvSpPr/>
            <p:nvPr/>
          </p:nvSpPr>
          <p:spPr>
            <a:xfrm>
              <a:off x="3529100" y="1793525"/>
              <a:ext cx="154200" cy="778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5" name="Google Shape;355;p36"/>
            <p:cNvPicPr preferRelativeResize="0"/>
            <p:nvPr/>
          </p:nvPicPr>
          <p:blipFill>
            <a:blip r:embed="rId7">
              <a:alphaModFix/>
            </a:blip>
            <a:stretch>
              <a:fillRect/>
            </a:stretch>
          </p:blipFill>
          <p:spPr>
            <a:xfrm>
              <a:off x="3555601" y="2501028"/>
              <a:ext cx="901498" cy="831300"/>
            </a:xfrm>
            <a:prstGeom prst="rect">
              <a:avLst/>
            </a:prstGeom>
            <a:noFill/>
            <a:ln>
              <a:noFill/>
            </a:ln>
          </p:spPr>
        </p:pic>
        <p:sp>
          <p:nvSpPr>
            <p:cNvPr id="356" name="Google Shape;356;p36"/>
            <p:cNvSpPr/>
            <p:nvPr/>
          </p:nvSpPr>
          <p:spPr>
            <a:xfrm>
              <a:off x="3262175" y="2429575"/>
              <a:ext cx="154200" cy="778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36"/>
            <p:cNvPicPr preferRelativeResize="0"/>
            <p:nvPr/>
          </p:nvPicPr>
          <p:blipFill>
            <a:blip r:embed="rId8">
              <a:alphaModFix/>
            </a:blip>
            <a:stretch>
              <a:fillRect/>
            </a:stretch>
          </p:blipFill>
          <p:spPr>
            <a:xfrm>
              <a:off x="5423237" y="1692988"/>
              <a:ext cx="2340775" cy="2251370"/>
            </a:xfrm>
            <a:prstGeom prst="rect">
              <a:avLst/>
            </a:prstGeom>
            <a:noFill/>
            <a:ln w="9525" cap="flat" cmpd="sng">
              <a:solidFill>
                <a:srgbClr val="000000"/>
              </a:solidFill>
              <a:prstDash val="solid"/>
              <a:round/>
              <a:headEnd type="none" w="sm" len="sm"/>
              <a:tailEnd type="none" w="sm" len="sm"/>
            </a:ln>
          </p:spPr>
        </p:pic>
      </p:grpSp>
      <p:sp>
        <p:nvSpPr>
          <p:cNvPr id="358" name="Google Shape;358;p36"/>
          <p:cNvSpPr txBox="1"/>
          <p:nvPr/>
        </p:nvSpPr>
        <p:spPr>
          <a:xfrm>
            <a:off x="7343925" y="128255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AIR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SamplingFeature</a:t>
            </a:r>
            <a:endParaRPr i="1" u="none" strike="noStrike" cap="none">
              <a:solidFill>
                <a:srgbClr val="000000"/>
              </a:solidFill>
            </a:endParaRPr>
          </a:p>
        </p:txBody>
      </p:sp>
      <p:sp>
        <p:nvSpPr>
          <p:cNvPr id="365" name="Google Shape;365;p37"/>
          <p:cNvSpPr txBox="1"/>
          <p:nvPr/>
        </p:nvSpPr>
        <p:spPr>
          <a:xfrm>
            <a:off x="5143500" y="284400"/>
            <a:ext cx="3853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Our recommendation:</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Add OM::Specimen to the model to be able to point towards specific specimens taken</a:t>
            </a:r>
            <a:endParaRPr sz="1200">
              <a:latin typeface="Proxima Nova"/>
              <a:ea typeface="Proxima Nova"/>
              <a:cs typeface="Proxima Nova"/>
              <a:sym typeface="Proxima Nova"/>
            </a:endParaRPr>
          </a:p>
        </p:txBody>
      </p:sp>
      <p:sp>
        <p:nvSpPr>
          <p:cNvPr id="366" name="Google Shape;366;p37"/>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3</a:t>
            </a:r>
            <a:endParaRPr b="1">
              <a:solidFill>
                <a:srgbClr val="FFFFFF"/>
              </a:solidFill>
            </a:endParaRPr>
          </a:p>
        </p:txBody>
      </p:sp>
      <p:pic>
        <p:nvPicPr>
          <p:cNvPr id="367" name="Google Shape;367;p37"/>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68" name="Google Shape;368;p37"/>
          <p:cNvSpPr txBox="1"/>
          <p:nvPr/>
        </p:nvSpPr>
        <p:spPr>
          <a:xfrm>
            <a:off x="402825" y="894000"/>
            <a:ext cx="43374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We also understood that there should be a distinction between SpatialSamplingFeatures &amp; the actual samples that were taken to e.g. the lab</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The WISE model allows pointing towards </a:t>
            </a:r>
            <a:r>
              <a:rPr lang="en-GB" sz="1200" b="1">
                <a:latin typeface="Proxima Nova"/>
                <a:ea typeface="Proxima Nova"/>
                <a:cs typeface="Proxima Nova"/>
                <a:sym typeface="Proxima Nova"/>
              </a:rPr>
              <a:t>physical samples</a:t>
            </a:r>
            <a:r>
              <a:rPr lang="en-GB" sz="1200">
                <a:latin typeface="Proxima Nova"/>
                <a:ea typeface="Proxima Nova"/>
                <a:cs typeface="Proxima Nova"/>
                <a:sym typeface="Proxima Nova"/>
              </a:rPr>
              <a:t> creating two classes: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SpatialSamplingFeatures</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Specimens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In SOSA they go even more into detail by adding:</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SOSA:Sampling - the activity of the sampling</a:t>
            </a: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SOSA:Sampler - the specific instruments used</a:t>
            </a:r>
            <a:endParaRPr sz="1200">
              <a:latin typeface="Proxima Nova"/>
              <a:ea typeface="Proxima Nova"/>
              <a:cs typeface="Proxima Nova"/>
              <a:sym typeface="Proxima Nova"/>
            </a:endParaRPr>
          </a:p>
        </p:txBody>
      </p:sp>
      <p:pic>
        <p:nvPicPr>
          <p:cNvPr id="369" name="Google Shape;369;p37"/>
          <p:cNvPicPr preferRelativeResize="0"/>
          <p:nvPr/>
        </p:nvPicPr>
        <p:blipFill rotWithShape="1">
          <a:blip r:embed="rId4">
            <a:alphaModFix/>
          </a:blip>
          <a:srcRect l="2104" t="3172" r="2229" b="4337"/>
          <a:stretch/>
        </p:blipFill>
        <p:spPr>
          <a:xfrm>
            <a:off x="5423250" y="1279975"/>
            <a:ext cx="3290326" cy="2551674"/>
          </a:xfrm>
          <a:prstGeom prst="rect">
            <a:avLst/>
          </a:prstGeom>
          <a:noFill/>
          <a:ln>
            <a:noFill/>
          </a:ln>
        </p:spPr>
      </p:pic>
      <p:grpSp>
        <p:nvGrpSpPr>
          <p:cNvPr id="370" name="Google Shape;370;p37"/>
          <p:cNvGrpSpPr/>
          <p:nvPr/>
        </p:nvGrpSpPr>
        <p:grpSpPr>
          <a:xfrm>
            <a:off x="5370537" y="4572916"/>
            <a:ext cx="3111125" cy="435292"/>
            <a:chOff x="5272500" y="3774791"/>
            <a:chExt cx="3111125" cy="435292"/>
          </a:xfrm>
        </p:grpSpPr>
        <p:sp>
          <p:nvSpPr>
            <p:cNvPr id="371" name="Google Shape;371;p37"/>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372" name="Google Shape;372;p37"/>
            <p:cNvPicPr preferRelativeResize="0"/>
            <p:nvPr/>
          </p:nvPicPr>
          <p:blipFill>
            <a:blip r:embed="rId5">
              <a:alphaModFix/>
            </a:blip>
            <a:stretch>
              <a:fillRect/>
            </a:stretch>
          </p:blipFill>
          <p:spPr>
            <a:xfrm>
              <a:off x="5272500" y="3774791"/>
              <a:ext cx="435300" cy="435292"/>
            </a:xfrm>
            <a:prstGeom prst="rect">
              <a:avLst/>
            </a:prstGeom>
            <a:noFill/>
            <a:ln>
              <a:noFill/>
            </a:ln>
          </p:spPr>
        </p:pic>
      </p:grpSp>
      <p:sp>
        <p:nvSpPr>
          <p:cNvPr id="373" name="Google Shape;373;p37"/>
          <p:cNvSpPr/>
          <p:nvPr/>
        </p:nvSpPr>
        <p:spPr>
          <a:xfrm>
            <a:off x="5143500" y="1143950"/>
            <a:ext cx="1527300" cy="1642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7557750" y="1143950"/>
            <a:ext cx="1527300" cy="1642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Observation subtypes</a:t>
            </a:r>
            <a:endParaRPr i="1" u="none" strike="noStrike" cap="none">
              <a:solidFill>
                <a:srgbClr val="000000"/>
              </a:solidFill>
            </a:endParaRPr>
          </a:p>
        </p:txBody>
      </p:sp>
      <p:sp>
        <p:nvSpPr>
          <p:cNvPr id="381" name="Google Shape;381;p38"/>
          <p:cNvSpPr txBox="1"/>
          <p:nvPr/>
        </p:nvSpPr>
        <p:spPr>
          <a:xfrm>
            <a:off x="5175650" y="972325"/>
            <a:ext cx="38535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Solution:</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In the air &amp; water models we will reuse the ‘Measurement’ and ‘CategoryObservation’ subtypes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We will also add the remaining classes in the model so they can be reused</a:t>
            </a:r>
            <a:endParaRPr sz="1200">
              <a:latin typeface="Proxima Nova"/>
              <a:ea typeface="Proxima Nova"/>
              <a:cs typeface="Proxima Nova"/>
              <a:sym typeface="Proxima Nova"/>
            </a:endParaRPr>
          </a:p>
        </p:txBody>
      </p:sp>
      <p:sp>
        <p:nvSpPr>
          <p:cNvPr id="382" name="Google Shape;382;p38"/>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4</a:t>
            </a:r>
            <a:endParaRPr b="1">
              <a:solidFill>
                <a:srgbClr val="FFFFFF"/>
              </a:solidFill>
            </a:endParaRPr>
          </a:p>
        </p:txBody>
      </p:sp>
      <p:pic>
        <p:nvPicPr>
          <p:cNvPr id="383" name="Google Shape;383;p38"/>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84" name="Google Shape;384;p38"/>
          <p:cNvSpPr txBox="1"/>
          <p:nvPr/>
        </p:nvSpPr>
        <p:spPr>
          <a:xfrm>
            <a:off x="402825" y="894000"/>
            <a:ext cx="45105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We suggest to expand Observations with other </a:t>
            </a:r>
            <a:r>
              <a:rPr lang="en-GB" sz="1200" b="1">
                <a:latin typeface="Proxima Nova"/>
                <a:ea typeface="Proxima Nova"/>
                <a:cs typeface="Proxima Nova"/>
                <a:sym typeface="Proxima Nova"/>
              </a:rPr>
              <a:t>subtypes </a:t>
            </a:r>
            <a:r>
              <a:rPr lang="en-GB" sz="1200">
                <a:latin typeface="Proxima Nova"/>
                <a:ea typeface="Proxima Nova"/>
                <a:cs typeface="Proxima Nova"/>
                <a:sym typeface="Proxima Nova"/>
              </a:rPr>
              <a:t>on top of Measurements:</a:t>
            </a:r>
            <a:endParaRPr sz="1200">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Measurement (</a:t>
            </a:r>
            <a:r>
              <a:rPr lang="en-GB" sz="1100" b="1">
                <a:latin typeface="Proxima Nova"/>
                <a:ea typeface="Proxima Nova"/>
                <a:cs typeface="Proxima Nova"/>
                <a:sym typeface="Proxima Nova"/>
              </a:rPr>
              <a:t>value + unit</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CategoryObservation (</a:t>
            </a:r>
            <a:r>
              <a:rPr lang="en-GB" sz="1100" b="1">
                <a:latin typeface="Proxima Nova"/>
                <a:ea typeface="Proxima Nova"/>
                <a:cs typeface="Proxima Nova"/>
                <a:sym typeface="Proxima Nova"/>
              </a:rPr>
              <a:t>classification</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CountObservation (</a:t>
            </a:r>
            <a:r>
              <a:rPr lang="en-GB" sz="1100" b="1">
                <a:latin typeface="Proxima Nova"/>
                <a:ea typeface="Proxima Nova"/>
                <a:cs typeface="Proxima Nova"/>
                <a:sym typeface="Proxima Nova"/>
              </a:rPr>
              <a:t>count</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TruthObservation (</a:t>
            </a:r>
            <a:r>
              <a:rPr lang="en-GB" sz="1100" b="1">
                <a:latin typeface="Proxima Nova"/>
                <a:ea typeface="Proxima Nova"/>
                <a:cs typeface="Proxima Nova"/>
                <a:sym typeface="Proxima Nova"/>
              </a:rPr>
              <a:t>boolean</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TemporalObservation (</a:t>
            </a:r>
            <a:r>
              <a:rPr lang="en-GB" sz="1100" b="1">
                <a:latin typeface="Proxima Nova"/>
                <a:ea typeface="Proxima Nova"/>
                <a:cs typeface="Proxima Nova"/>
                <a:sym typeface="Proxima Nova"/>
              </a:rPr>
              <a:t>when</a:t>
            </a:r>
            <a:r>
              <a:rPr lang="en-GB" sz="1100">
                <a:latin typeface="Proxima Nova"/>
                <a:ea typeface="Proxima Nova"/>
                <a:cs typeface="Proxima Nova"/>
                <a:sym typeface="Proxima Nova"/>
              </a:rPr>
              <a:t> does the observed characteristics occur)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GeometryObservation (</a:t>
            </a:r>
            <a:r>
              <a:rPr lang="en-GB" sz="1100" b="1">
                <a:latin typeface="Proxima Nova"/>
                <a:ea typeface="Proxima Nova"/>
                <a:cs typeface="Proxima Nova"/>
                <a:sym typeface="Proxima Nova"/>
              </a:rPr>
              <a:t>where</a:t>
            </a:r>
            <a:r>
              <a:rPr lang="en-GB" sz="1100">
                <a:latin typeface="Proxima Nova"/>
                <a:ea typeface="Proxima Nova"/>
                <a:cs typeface="Proxima Nova"/>
                <a:sym typeface="Proxima Nova"/>
              </a:rPr>
              <a:t> does the observation occur)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ComplexObservation (</a:t>
            </a:r>
            <a:r>
              <a:rPr lang="en-GB" sz="1100" b="1">
                <a:latin typeface="Proxima Nova"/>
                <a:ea typeface="Proxima Nova"/>
                <a:cs typeface="Proxima Nova"/>
                <a:sym typeface="Proxima Nova"/>
              </a:rPr>
              <a:t>complex results</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DiscreteCoverageObservation (</a:t>
            </a:r>
            <a:r>
              <a:rPr lang="en-GB" sz="1100" b="1">
                <a:latin typeface="Proxima Nova"/>
                <a:ea typeface="Proxima Nova"/>
                <a:cs typeface="Proxima Nova"/>
                <a:sym typeface="Proxima Nova"/>
              </a:rPr>
              <a:t>temporal  or spatial coverage</a:t>
            </a:r>
            <a:r>
              <a:rPr lang="en-GB" sz="1100">
                <a:latin typeface="Proxima Nova"/>
                <a:ea typeface="Proxima Nova"/>
                <a:cs typeface="Proxima Nova"/>
                <a:sym typeface="Proxima Nova"/>
              </a:rPr>
              <a:t>)</a:t>
            </a:r>
            <a:endParaRPr sz="1100">
              <a:latin typeface="Proxima Nova"/>
              <a:ea typeface="Proxima Nova"/>
              <a:cs typeface="Proxima Nova"/>
              <a:sym typeface="Proxima Nova"/>
            </a:endParaRPr>
          </a:p>
        </p:txBody>
      </p:sp>
      <p:pic>
        <p:nvPicPr>
          <p:cNvPr id="385" name="Google Shape;385;p38"/>
          <p:cNvPicPr preferRelativeResize="0"/>
          <p:nvPr/>
        </p:nvPicPr>
        <p:blipFill>
          <a:blip r:embed="rId4">
            <a:alphaModFix/>
          </a:blip>
          <a:stretch>
            <a:fillRect/>
          </a:stretch>
        </p:blipFill>
        <p:spPr>
          <a:xfrm>
            <a:off x="534775" y="3452350"/>
            <a:ext cx="3952276" cy="1183575"/>
          </a:xfrm>
          <a:prstGeom prst="rect">
            <a:avLst/>
          </a:prstGeom>
          <a:noFill/>
          <a:ln>
            <a:noFill/>
          </a:ln>
        </p:spPr>
      </p:pic>
      <p:grpSp>
        <p:nvGrpSpPr>
          <p:cNvPr id="386" name="Google Shape;386;p38"/>
          <p:cNvGrpSpPr/>
          <p:nvPr/>
        </p:nvGrpSpPr>
        <p:grpSpPr>
          <a:xfrm>
            <a:off x="5370537" y="4572916"/>
            <a:ext cx="3111125" cy="435292"/>
            <a:chOff x="5272500" y="3774791"/>
            <a:chExt cx="3111125" cy="435292"/>
          </a:xfrm>
        </p:grpSpPr>
        <p:sp>
          <p:nvSpPr>
            <p:cNvPr id="387" name="Google Shape;387;p38"/>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388" name="Google Shape;388;p38"/>
            <p:cNvPicPr preferRelativeResize="0"/>
            <p:nvPr/>
          </p:nvPicPr>
          <p:blipFill>
            <a:blip r:embed="rId5">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ObservationCollection</a:t>
            </a:r>
            <a:endParaRPr sz="2900" i="1" u="none" strike="noStrike" cap="none">
              <a:solidFill>
                <a:srgbClr val="000000"/>
              </a:solidFill>
            </a:endParaRPr>
          </a:p>
        </p:txBody>
      </p:sp>
      <p:sp>
        <p:nvSpPr>
          <p:cNvPr id="395" name="Google Shape;395;p39"/>
          <p:cNvSpPr txBox="1"/>
          <p:nvPr/>
        </p:nvSpPr>
        <p:spPr>
          <a:xfrm>
            <a:off x="5143500" y="894000"/>
            <a:ext cx="3853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Proposed solution:</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In Cube, qb:Slice is a subclass of qb:</a:t>
            </a:r>
            <a:r>
              <a:rPr lang="en-GB" sz="1200" b="1">
                <a:latin typeface="Proxima Nova"/>
                <a:ea typeface="Proxima Nova"/>
                <a:cs typeface="Proxima Nova"/>
                <a:sym typeface="Proxima Nova"/>
              </a:rPr>
              <a:t>ObservationGroup </a:t>
            </a:r>
            <a:r>
              <a:rPr lang="en-GB" sz="1200">
                <a:latin typeface="Proxima Nova"/>
                <a:ea typeface="Proxima Nova"/>
                <a:cs typeface="Proxima Nova"/>
                <a:sym typeface="Proxima Nova"/>
              </a:rPr>
              <a:t>which seems to correspond with SOSA:</a:t>
            </a:r>
            <a:r>
              <a:rPr lang="en-GB" sz="1200" b="1">
                <a:latin typeface="Proxima Nova"/>
                <a:ea typeface="Proxima Nova"/>
                <a:cs typeface="Proxima Nova"/>
                <a:sym typeface="Proxima Nova"/>
              </a:rPr>
              <a:t>ObservationCollection</a:t>
            </a:r>
            <a:br>
              <a:rPr lang="en-GB" sz="1200" b="1">
                <a:latin typeface="Proxima Nova"/>
                <a:ea typeface="Proxima Nova"/>
                <a:cs typeface="Proxima Nova"/>
                <a:sym typeface="Proxima Nova"/>
              </a:rPr>
            </a:br>
            <a:endParaRPr sz="1200" b="1">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Therefore we can include qb:Slice as a subclass of SOSA:ObservationCollection in case there is a practical need for qb:slice</a:t>
            </a:r>
            <a:endParaRPr sz="1200" b="1">
              <a:latin typeface="Proxima Nova"/>
              <a:ea typeface="Proxima Nova"/>
              <a:cs typeface="Proxima Nova"/>
              <a:sym typeface="Proxima Nova"/>
            </a:endParaRPr>
          </a:p>
        </p:txBody>
      </p:sp>
      <p:sp>
        <p:nvSpPr>
          <p:cNvPr id="396" name="Google Shape;396;p39"/>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5</a:t>
            </a:r>
            <a:endParaRPr b="1">
              <a:solidFill>
                <a:srgbClr val="FFFFFF"/>
              </a:solidFill>
            </a:endParaRPr>
          </a:p>
        </p:txBody>
      </p:sp>
      <p:pic>
        <p:nvPicPr>
          <p:cNvPr id="397" name="Google Shape;397;p39"/>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398" name="Google Shape;398;p39"/>
          <p:cNvSpPr txBox="1"/>
          <p:nvPr/>
        </p:nvSpPr>
        <p:spPr>
          <a:xfrm>
            <a:off x="402825" y="894000"/>
            <a:ext cx="43374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Last workshop we clarified there was a need for grouping observations and added the observationcollection to the model. Additionally Cube was also mentioned. This leaves us ultimately with two alternatives to group observations: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Via a </a:t>
            </a:r>
            <a:r>
              <a:rPr lang="en-GB" sz="1200" b="1">
                <a:latin typeface="Proxima Nova"/>
                <a:ea typeface="Proxima Nova"/>
                <a:cs typeface="Proxima Nova"/>
                <a:sym typeface="Proxima Nova"/>
              </a:rPr>
              <a:t>Cube:datasets</a:t>
            </a:r>
            <a:r>
              <a:rPr lang="en-GB" sz="1200">
                <a:latin typeface="Proxima Nova"/>
                <a:ea typeface="Proxima Nova"/>
                <a:cs typeface="Proxima Nova"/>
                <a:sym typeface="Proxima Nova"/>
              </a:rPr>
              <a:t> (as presented earlier) and it’s qb:Slices (1 dimension-datasets) or,</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Via </a:t>
            </a:r>
            <a:r>
              <a:rPr lang="en-GB" sz="1200" b="1">
                <a:latin typeface="Proxima Nova"/>
                <a:ea typeface="Proxima Nova"/>
                <a:cs typeface="Proxima Nova"/>
                <a:sym typeface="Proxima Nova"/>
              </a:rPr>
              <a:t>SOSA extensions</a:t>
            </a:r>
            <a:r>
              <a:rPr lang="en-GB" sz="1200">
                <a:latin typeface="Proxima Nova"/>
                <a:ea typeface="Proxima Nova"/>
                <a:cs typeface="Proxima Nova"/>
                <a:sym typeface="Proxima Nova"/>
              </a:rPr>
              <a:t> which applies the same concept but through ObservationCollections, which is already a part of our core model.</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0" algn="l" rtl="0">
              <a:spcBef>
                <a:spcPts val="0"/>
              </a:spcBef>
              <a:spcAft>
                <a:spcPts val="0"/>
              </a:spcAft>
              <a:buNone/>
            </a:pPr>
            <a:br>
              <a:rPr lang="en-GB" sz="1200">
                <a:latin typeface="Proxima Nova"/>
                <a:ea typeface="Proxima Nova"/>
                <a:cs typeface="Proxima Nova"/>
                <a:sym typeface="Proxima Nova"/>
              </a:rPr>
            </a:br>
            <a:endParaRPr sz="1200">
              <a:latin typeface="Proxima Nova"/>
              <a:ea typeface="Proxima Nova"/>
              <a:cs typeface="Proxima Nova"/>
              <a:sym typeface="Proxima Nova"/>
            </a:endParaRPr>
          </a:p>
        </p:txBody>
      </p:sp>
      <p:pic>
        <p:nvPicPr>
          <p:cNvPr id="399" name="Google Shape;399;p39"/>
          <p:cNvPicPr preferRelativeResize="0"/>
          <p:nvPr/>
        </p:nvPicPr>
        <p:blipFill rotWithShape="1">
          <a:blip r:embed="rId4">
            <a:alphaModFix/>
          </a:blip>
          <a:srcRect l="545" t="20036" r="66010" b="22534"/>
          <a:stretch/>
        </p:blipFill>
        <p:spPr>
          <a:xfrm>
            <a:off x="1723913" y="3095388"/>
            <a:ext cx="1695224" cy="1974175"/>
          </a:xfrm>
          <a:prstGeom prst="rect">
            <a:avLst/>
          </a:prstGeom>
          <a:noFill/>
          <a:ln w="9525" cap="flat" cmpd="sng">
            <a:solidFill>
              <a:srgbClr val="000000"/>
            </a:solidFill>
            <a:prstDash val="solid"/>
            <a:round/>
            <a:headEnd type="none" w="sm" len="sm"/>
            <a:tailEnd type="none" w="sm" len="sm"/>
          </a:ln>
        </p:spPr>
      </p:pic>
      <p:grpSp>
        <p:nvGrpSpPr>
          <p:cNvPr id="400" name="Google Shape;400;p39"/>
          <p:cNvGrpSpPr/>
          <p:nvPr/>
        </p:nvGrpSpPr>
        <p:grpSpPr>
          <a:xfrm>
            <a:off x="5370537" y="4572916"/>
            <a:ext cx="3111125" cy="435292"/>
            <a:chOff x="5272500" y="3774791"/>
            <a:chExt cx="3111125" cy="435292"/>
          </a:xfrm>
        </p:grpSpPr>
        <p:sp>
          <p:nvSpPr>
            <p:cNvPr id="401" name="Google Shape;401;p39"/>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Include qb:Slice or not?</a:t>
              </a:r>
              <a:endParaRPr/>
            </a:p>
          </p:txBody>
        </p:sp>
        <p:pic>
          <p:nvPicPr>
            <p:cNvPr id="402" name="Google Shape;402;p39"/>
            <p:cNvPicPr preferRelativeResize="0"/>
            <p:nvPr/>
          </p:nvPicPr>
          <p:blipFill>
            <a:blip r:embed="rId5">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Changes to the model since TW2</a:t>
            </a:r>
            <a:endParaRPr/>
          </a:p>
        </p:txBody>
      </p:sp>
      <p:sp>
        <p:nvSpPr>
          <p:cNvPr id="438" name="Google Shape;438;p4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r>
              <a:rPr lang="en-GB" sz="1400">
                <a:solidFill>
                  <a:srgbClr val="4C4C4C"/>
                </a:solidFill>
              </a:rPr>
              <a:t>Core - Air - Water</a:t>
            </a:r>
            <a:endParaRPr sz="1400">
              <a:solidFill>
                <a:srgbClr val="4C4C4C"/>
              </a:solidFill>
            </a:endParaRPr>
          </a:p>
        </p:txBody>
      </p:sp>
      <p:sp>
        <p:nvSpPr>
          <p:cNvPr id="439" name="Google Shape;439;p4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23"/>
          <p:cNvGrpSpPr/>
          <p:nvPr/>
        </p:nvGrpSpPr>
        <p:grpSpPr>
          <a:xfrm>
            <a:off x="3808500" y="2865147"/>
            <a:ext cx="457150" cy="457157"/>
            <a:chOff x="4143375" y="39688"/>
            <a:chExt cx="1338263" cy="1339849"/>
          </a:xfrm>
        </p:grpSpPr>
        <p:sp>
          <p:nvSpPr>
            <p:cNvPr id="147" name="Google Shape;147;p23"/>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8" name="Google Shape;148;p23"/>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9" name="Google Shape;149;p23"/>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0" name="Google Shape;150;p23"/>
          <p:cNvGrpSpPr/>
          <p:nvPr/>
        </p:nvGrpSpPr>
        <p:grpSpPr>
          <a:xfrm>
            <a:off x="2037100" y="1992838"/>
            <a:ext cx="1682575" cy="1568700"/>
            <a:chOff x="3383325" y="1089638"/>
            <a:chExt cx="1682575" cy="1568700"/>
          </a:xfrm>
        </p:grpSpPr>
        <p:sp>
          <p:nvSpPr>
            <p:cNvPr id="151" name="Google Shape;151;p23"/>
            <p:cNvSpPr/>
            <p:nvPr/>
          </p:nvSpPr>
          <p:spPr>
            <a:xfrm>
              <a:off x="3383325" y="10896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3497200" y="10896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3"/>
            <p:cNvPicPr preferRelativeResize="0"/>
            <p:nvPr/>
          </p:nvPicPr>
          <p:blipFill>
            <a:blip r:embed="rId3">
              <a:alphaModFix/>
            </a:blip>
            <a:stretch>
              <a:fillRect/>
            </a:stretch>
          </p:blipFill>
          <p:spPr>
            <a:xfrm>
              <a:off x="3744288" y="1450598"/>
              <a:ext cx="846775" cy="846775"/>
            </a:xfrm>
            <a:prstGeom prst="rect">
              <a:avLst/>
            </a:prstGeom>
            <a:noFill/>
            <a:ln>
              <a:noFill/>
            </a:ln>
          </p:spPr>
        </p:pic>
      </p:grpSp>
      <p:sp>
        <p:nvSpPr>
          <p:cNvPr id="154" name="Google Shape;154;p23"/>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155" name="Google Shape;155;p23"/>
          <p:cNvSpPr/>
          <p:nvPr/>
        </p:nvSpPr>
        <p:spPr>
          <a:xfrm>
            <a:off x="4399325" y="1631113"/>
            <a:ext cx="52173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TW2 Github issues</a:t>
            </a:r>
            <a:endParaRPr sz="1100"/>
          </a:p>
        </p:txBody>
      </p:sp>
      <p:sp>
        <p:nvSpPr>
          <p:cNvPr id="156" name="Google Shape;156;p23"/>
          <p:cNvSpPr/>
          <p:nvPr/>
        </p:nvSpPr>
        <p:spPr>
          <a:xfrm>
            <a:off x="4399325" y="2272900"/>
            <a:ext cx="56094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Changes to the Core - Air - Water Models</a:t>
            </a:r>
            <a:endParaRPr sz="1100"/>
          </a:p>
        </p:txBody>
      </p:sp>
      <p:sp>
        <p:nvSpPr>
          <p:cNvPr id="157" name="Google Shape;157;p23"/>
          <p:cNvSpPr/>
          <p:nvPr/>
        </p:nvSpPr>
        <p:spPr>
          <a:xfrm>
            <a:off x="3808475" y="352985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158" name="Google Shape;158;p23"/>
          <p:cNvSpPr/>
          <p:nvPr/>
        </p:nvSpPr>
        <p:spPr>
          <a:xfrm>
            <a:off x="4399325" y="295767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Attributes</a:t>
            </a:r>
            <a:endParaRPr sz="1100"/>
          </a:p>
        </p:txBody>
      </p:sp>
      <p:grpSp>
        <p:nvGrpSpPr>
          <p:cNvPr id="159" name="Google Shape;159;p23"/>
          <p:cNvGrpSpPr/>
          <p:nvPr/>
        </p:nvGrpSpPr>
        <p:grpSpPr>
          <a:xfrm>
            <a:off x="3808475" y="1541505"/>
            <a:ext cx="457199" cy="451340"/>
            <a:chOff x="1684338" y="1958975"/>
            <a:chExt cx="123825" cy="122238"/>
          </a:xfrm>
        </p:grpSpPr>
        <p:sp>
          <p:nvSpPr>
            <p:cNvPr id="160" name="Google Shape;160;p23"/>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1" name="Google Shape;161;p23"/>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2" name="Google Shape;162;p23"/>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63" name="Google Shape;163;p23"/>
          <p:cNvSpPr/>
          <p:nvPr/>
        </p:nvSpPr>
        <p:spPr>
          <a:xfrm>
            <a:off x="3808475" y="22003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164" name="Google Shape;164;p23"/>
          <p:cNvSpPr/>
          <p:nvPr/>
        </p:nvSpPr>
        <p:spPr>
          <a:xfrm>
            <a:off x="4399325" y="3642450"/>
            <a:ext cx="273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a:solidFill>
                  <a:schemeClr val="dk1"/>
                </a:solidFill>
              </a:rPr>
              <a:t>First round of definitions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Core Model</a:t>
            </a:r>
            <a:endParaRPr sz="3200" b="1" i="0" u="none" strike="noStrike" cap="none">
              <a:solidFill>
                <a:srgbClr val="000000"/>
              </a:solidFill>
              <a:latin typeface="Arial"/>
              <a:ea typeface="Arial"/>
              <a:cs typeface="Arial"/>
              <a:sym typeface="Arial"/>
            </a:endParaRPr>
          </a:p>
        </p:txBody>
      </p:sp>
      <p:grpSp>
        <p:nvGrpSpPr>
          <p:cNvPr id="445" name="Google Shape;445;p44"/>
          <p:cNvGrpSpPr/>
          <p:nvPr/>
        </p:nvGrpSpPr>
        <p:grpSpPr>
          <a:xfrm>
            <a:off x="628625" y="1009138"/>
            <a:ext cx="8150847" cy="3664338"/>
            <a:chOff x="628625" y="1009138"/>
            <a:chExt cx="8150847" cy="3664338"/>
          </a:xfrm>
        </p:grpSpPr>
        <p:pic>
          <p:nvPicPr>
            <p:cNvPr id="446" name="Google Shape;446;p44"/>
            <p:cNvPicPr preferRelativeResize="0"/>
            <p:nvPr/>
          </p:nvPicPr>
          <p:blipFill rotWithShape="1">
            <a:blip r:embed="rId3">
              <a:alphaModFix/>
            </a:blip>
            <a:srcRect b="46672"/>
            <a:stretch/>
          </p:blipFill>
          <p:spPr>
            <a:xfrm>
              <a:off x="628650" y="1009150"/>
              <a:ext cx="8150822" cy="3603799"/>
            </a:xfrm>
            <a:prstGeom prst="rect">
              <a:avLst/>
            </a:prstGeom>
            <a:noFill/>
            <a:ln>
              <a:noFill/>
            </a:ln>
          </p:spPr>
        </p:pic>
        <p:sp>
          <p:nvSpPr>
            <p:cNvPr id="447" name="Google Shape;447;p44"/>
            <p:cNvSpPr/>
            <p:nvPr/>
          </p:nvSpPr>
          <p:spPr>
            <a:xfrm>
              <a:off x="4181250" y="1009150"/>
              <a:ext cx="3010800" cy="22371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628625" y="1957750"/>
              <a:ext cx="2459400" cy="19749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628650" y="1009150"/>
              <a:ext cx="2459400" cy="948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3088050" y="1009138"/>
              <a:ext cx="1093200" cy="22371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4181275" y="3246250"/>
              <a:ext cx="1191600" cy="6915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2" name="Google Shape;452;p44"/>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453" name="Google Shape;453;p44"/>
            <p:cNvSpPr txBox="1"/>
            <p:nvPr/>
          </p:nvSpPr>
          <p:spPr>
            <a:xfrm>
              <a:off x="3139575" y="1566025"/>
              <a:ext cx="87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pic>
          <p:nvPicPr>
            <p:cNvPr id="454" name="Google Shape;454;p44"/>
            <p:cNvPicPr preferRelativeResize="0"/>
            <p:nvPr/>
          </p:nvPicPr>
          <p:blipFill>
            <a:blip r:embed="rId5">
              <a:alphaModFix/>
            </a:blip>
            <a:stretch>
              <a:fillRect/>
            </a:stretch>
          </p:blipFill>
          <p:spPr>
            <a:xfrm>
              <a:off x="5506650" y="1947700"/>
              <a:ext cx="360000" cy="360000"/>
            </a:xfrm>
            <a:prstGeom prst="rect">
              <a:avLst/>
            </a:prstGeom>
            <a:noFill/>
            <a:ln>
              <a:noFill/>
            </a:ln>
          </p:spPr>
        </p:pic>
        <p:sp>
          <p:nvSpPr>
            <p:cNvPr id="455" name="Google Shape;455;p44"/>
            <p:cNvSpPr txBox="1"/>
            <p:nvPr/>
          </p:nvSpPr>
          <p:spPr>
            <a:xfrm>
              <a:off x="5249400" y="2264713"/>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456" name="Google Shape;456;p44"/>
            <p:cNvPicPr preferRelativeResize="0"/>
            <p:nvPr/>
          </p:nvPicPr>
          <p:blipFill>
            <a:blip r:embed="rId6">
              <a:alphaModFix/>
            </a:blip>
            <a:stretch>
              <a:fillRect/>
            </a:stretch>
          </p:blipFill>
          <p:spPr>
            <a:xfrm>
              <a:off x="4524000" y="3365288"/>
              <a:ext cx="360000" cy="360000"/>
            </a:xfrm>
            <a:prstGeom prst="rect">
              <a:avLst/>
            </a:prstGeom>
            <a:noFill/>
            <a:ln>
              <a:noFill/>
            </a:ln>
          </p:spPr>
        </p:pic>
        <p:pic>
          <p:nvPicPr>
            <p:cNvPr id="457" name="Google Shape;457;p44"/>
            <p:cNvPicPr preferRelativeResize="0"/>
            <p:nvPr/>
          </p:nvPicPr>
          <p:blipFill>
            <a:blip r:embed="rId7">
              <a:alphaModFix/>
            </a:blip>
            <a:stretch>
              <a:fillRect/>
            </a:stretch>
          </p:blipFill>
          <p:spPr>
            <a:xfrm>
              <a:off x="1678350" y="2631050"/>
              <a:ext cx="360000" cy="360000"/>
            </a:xfrm>
            <a:prstGeom prst="rect">
              <a:avLst/>
            </a:prstGeom>
            <a:noFill/>
            <a:ln>
              <a:noFill/>
            </a:ln>
          </p:spPr>
        </p:pic>
        <p:sp>
          <p:nvSpPr>
            <p:cNvPr id="458" name="Google Shape;458;p44"/>
            <p:cNvSpPr txBox="1"/>
            <p:nvPr/>
          </p:nvSpPr>
          <p:spPr>
            <a:xfrm>
              <a:off x="1421100" y="3026600"/>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459" name="Google Shape;459;p44"/>
            <p:cNvSpPr txBox="1"/>
            <p:nvPr/>
          </p:nvSpPr>
          <p:spPr>
            <a:xfrm>
              <a:off x="4266825" y="3625150"/>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460" name="Google Shape;460;p44"/>
            <p:cNvSpPr/>
            <p:nvPr/>
          </p:nvSpPr>
          <p:spPr>
            <a:xfrm>
              <a:off x="3086550" y="3246250"/>
              <a:ext cx="1096200" cy="686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628650" y="3932475"/>
              <a:ext cx="8150700" cy="7410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Core Model (1) Sampling</a:t>
            </a:r>
            <a:endParaRPr sz="3200" b="1" i="0" u="none" strike="noStrike" cap="none">
              <a:solidFill>
                <a:srgbClr val="000000"/>
              </a:solidFill>
              <a:latin typeface="Arial"/>
              <a:ea typeface="Arial"/>
              <a:cs typeface="Arial"/>
              <a:sym typeface="Arial"/>
            </a:endParaRPr>
          </a:p>
        </p:txBody>
      </p:sp>
      <p:pic>
        <p:nvPicPr>
          <p:cNvPr id="467" name="Google Shape;467;p45"/>
          <p:cNvPicPr preferRelativeResize="0"/>
          <p:nvPr/>
        </p:nvPicPr>
        <p:blipFill rotWithShape="1">
          <a:blip r:embed="rId3">
            <a:alphaModFix/>
          </a:blip>
          <a:srcRect l="830" t="12809" r="69827" b="57966"/>
          <a:stretch/>
        </p:blipFill>
        <p:spPr>
          <a:xfrm>
            <a:off x="4669750" y="1287827"/>
            <a:ext cx="4372699" cy="3610774"/>
          </a:xfrm>
          <a:prstGeom prst="rect">
            <a:avLst/>
          </a:prstGeom>
          <a:noFill/>
          <a:ln w="28575" cap="flat" cmpd="sng">
            <a:solidFill>
              <a:srgbClr val="0003FF"/>
            </a:solidFill>
            <a:prstDash val="solid"/>
            <a:round/>
            <a:headEnd type="none" w="sm" len="sm"/>
            <a:tailEnd type="none" w="sm" len="sm"/>
          </a:ln>
        </p:spPr>
      </p:pic>
      <p:pic>
        <p:nvPicPr>
          <p:cNvPr id="468" name="Google Shape;468;p45"/>
          <p:cNvPicPr preferRelativeResize="0"/>
          <p:nvPr/>
        </p:nvPicPr>
        <p:blipFill>
          <a:blip r:embed="rId4">
            <a:alphaModFix/>
          </a:blip>
          <a:stretch>
            <a:fillRect/>
          </a:stretch>
        </p:blipFill>
        <p:spPr>
          <a:xfrm>
            <a:off x="6676150" y="3995800"/>
            <a:ext cx="360000" cy="360000"/>
          </a:xfrm>
          <a:prstGeom prst="rect">
            <a:avLst/>
          </a:prstGeom>
          <a:noFill/>
          <a:ln>
            <a:noFill/>
          </a:ln>
        </p:spPr>
      </p:pic>
      <p:grpSp>
        <p:nvGrpSpPr>
          <p:cNvPr id="469" name="Google Shape;469;p45"/>
          <p:cNvGrpSpPr/>
          <p:nvPr/>
        </p:nvGrpSpPr>
        <p:grpSpPr>
          <a:xfrm>
            <a:off x="6711404" y="121456"/>
            <a:ext cx="2331142" cy="1048001"/>
            <a:chOff x="628625" y="1009138"/>
            <a:chExt cx="8150847" cy="3664338"/>
          </a:xfrm>
        </p:grpSpPr>
        <p:pic>
          <p:nvPicPr>
            <p:cNvPr id="470" name="Google Shape;470;p45"/>
            <p:cNvPicPr preferRelativeResize="0"/>
            <p:nvPr/>
          </p:nvPicPr>
          <p:blipFill rotWithShape="1">
            <a:blip r:embed="rId3">
              <a:alphaModFix/>
            </a:blip>
            <a:srcRect b="46672"/>
            <a:stretch/>
          </p:blipFill>
          <p:spPr>
            <a:xfrm>
              <a:off x="628650" y="1009150"/>
              <a:ext cx="8150822" cy="3603799"/>
            </a:xfrm>
            <a:prstGeom prst="rect">
              <a:avLst/>
            </a:prstGeom>
            <a:noFill/>
            <a:ln>
              <a:noFill/>
            </a:ln>
          </p:spPr>
        </p:pic>
        <p:sp>
          <p:nvSpPr>
            <p:cNvPr id="471" name="Google Shape;471;p45"/>
            <p:cNvSpPr/>
            <p:nvPr/>
          </p:nvSpPr>
          <p:spPr>
            <a:xfrm>
              <a:off x="4181250" y="1009150"/>
              <a:ext cx="3010800" cy="22371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628625" y="1957750"/>
              <a:ext cx="2459400" cy="19749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628650" y="1009150"/>
              <a:ext cx="2459400" cy="948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3088050" y="1009138"/>
              <a:ext cx="1093200" cy="22371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4181275" y="3246250"/>
              <a:ext cx="1191600" cy="6915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45"/>
            <p:cNvPicPr preferRelativeResize="0"/>
            <p:nvPr/>
          </p:nvPicPr>
          <p:blipFill>
            <a:blip r:embed="rId5">
              <a:alphaModFix/>
            </a:blip>
            <a:stretch>
              <a:fillRect/>
            </a:stretch>
          </p:blipFill>
          <p:spPr>
            <a:xfrm>
              <a:off x="3396813" y="1206025"/>
              <a:ext cx="360000" cy="360000"/>
            </a:xfrm>
            <a:prstGeom prst="rect">
              <a:avLst/>
            </a:prstGeom>
            <a:noFill/>
            <a:ln>
              <a:noFill/>
            </a:ln>
          </p:spPr>
        </p:pic>
        <p:pic>
          <p:nvPicPr>
            <p:cNvPr id="477" name="Google Shape;477;p45"/>
            <p:cNvPicPr preferRelativeResize="0"/>
            <p:nvPr/>
          </p:nvPicPr>
          <p:blipFill>
            <a:blip r:embed="rId6">
              <a:alphaModFix/>
            </a:blip>
            <a:stretch>
              <a:fillRect/>
            </a:stretch>
          </p:blipFill>
          <p:spPr>
            <a:xfrm>
              <a:off x="5506650" y="1947700"/>
              <a:ext cx="360000" cy="360000"/>
            </a:xfrm>
            <a:prstGeom prst="rect">
              <a:avLst/>
            </a:prstGeom>
            <a:noFill/>
            <a:ln>
              <a:noFill/>
            </a:ln>
          </p:spPr>
        </p:pic>
        <p:pic>
          <p:nvPicPr>
            <p:cNvPr id="478" name="Google Shape;478;p45"/>
            <p:cNvPicPr preferRelativeResize="0"/>
            <p:nvPr/>
          </p:nvPicPr>
          <p:blipFill>
            <a:blip r:embed="rId7">
              <a:alphaModFix/>
            </a:blip>
            <a:stretch>
              <a:fillRect/>
            </a:stretch>
          </p:blipFill>
          <p:spPr>
            <a:xfrm>
              <a:off x="4524000" y="3365288"/>
              <a:ext cx="360000" cy="360000"/>
            </a:xfrm>
            <a:prstGeom prst="rect">
              <a:avLst/>
            </a:prstGeom>
            <a:noFill/>
            <a:ln>
              <a:noFill/>
            </a:ln>
          </p:spPr>
        </p:pic>
        <p:pic>
          <p:nvPicPr>
            <p:cNvPr id="479" name="Google Shape;479;p45"/>
            <p:cNvPicPr preferRelativeResize="0"/>
            <p:nvPr/>
          </p:nvPicPr>
          <p:blipFill>
            <a:blip r:embed="rId4">
              <a:alphaModFix/>
            </a:blip>
            <a:stretch>
              <a:fillRect/>
            </a:stretch>
          </p:blipFill>
          <p:spPr>
            <a:xfrm>
              <a:off x="1678350" y="2631050"/>
              <a:ext cx="360000" cy="360000"/>
            </a:xfrm>
            <a:prstGeom prst="rect">
              <a:avLst/>
            </a:prstGeom>
            <a:noFill/>
            <a:ln>
              <a:noFill/>
            </a:ln>
          </p:spPr>
        </p:pic>
        <p:sp>
          <p:nvSpPr>
            <p:cNvPr id="480" name="Google Shape;480;p45"/>
            <p:cNvSpPr/>
            <p:nvPr/>
          </p:nvSpPr>
          <p:spPr>
            <a:xfrm>
              <a:off x="3086550" y="3246250"/>
              <a:ext cx="1096200" cy="686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628650" y="3932475"/>
              <a:ext cx="8150700" cy="7410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45"/>
          <p:cNvSpPr txBox="1"/>
          <p:nvPr/>
        </p:nvSpPr>
        <p:spPr>
          <a:xfrm>
            <a:off x="652425" y="1397875"/>
            <a:ext cx="39195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Addition of OM::Specimen class</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In order to link to SpatialSampling feature as well as a specific specimen that one would want to take to the lab</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en-GB">
                <a:latin typeface="Proxima Nova"/>
                <a:ea typeface="Proxima Nova"/>
                <a:cs typeface="Proxima Nova"/>
                <a:sym typeface="Proxima Nova"/>
              </a:rPr>
              <a:t>Addition of OM::SamplingFeaturecomplex</a:t>
            </a:r>
            <a:br>
              <a:rPr lang="en-GB">
                <a:latin typeface="Proxima Nova"/>
                <a:ea typeface="Proxima Nova"/>
                <a:cs typeface="Proxima Nova"/>
                <a:sym typeface="Proxima Nova"/>
              </a:rPr>
            </a:br>
            <a:br>
              <a:rPr lang="en-GB">
                <a:latin typeface="Proxima Nova"/>
                <a:ea typeface="Proxima Nova"/>
                <a:cs typeface="Proxima Nova"/>
                <a:sym typeface="Proxima Nova"/>
              </a:rPr>
            </a:br>
            <a:r>
              <a:rPr lang="en-GB">
                <a:latin typeface="Proxima Nova"/>
                <a:ea typeface="Proxima Nova"/>
                <a:cs typeface="Proxima Nova"/>
                <a:sym typeface="Proxima Nova"/>
              </a:rPr>
              <a:t>This way we can link associated Spatial sampling features and specimens with one another.</a:t>
            </a:r>
            <a:endParaRPr>
              <a:latin typeface="Proxima Nova"/>
              <a:ea typeface="Proxima Nova"/>
              <a:cs typeface="Proxima Nova"/>
              <a:sym typeface="Proxima Nova"/>
            </a:endParaRPr>
          </a:p>
        </p:txBody>
      </p:sp>
      <p:sp>
        <p:nvSpPr>
          <p:cNvPr id="483" name="Google Shape;483;p45"/>
          <p:cNvSpPr/>
          <p:nvPr/>
        </p:nvSpPr>
        <p:spPr>
          <a:xfrm>
            <a:off x="7500175" y="3845825"/>
            <a:ext cx="1516200" cy="80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4818875" y="1397875"/>
            <a:ext cx="1516200" cy="152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txBox="1"/>
          <p:nvPr/>
        </p:nvSpPr>
        <p:spPr>
          <a:xfrm>
            <a:off x="7206475" y="3975700"/>
            <a:ext cx="2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1</a:t>
            </a:r>
            <a:endParaRPr>
              <a:solidFill>
                <a:srgbClr val="FF0000"/>
              </a:solidFill>
              <a:latin typeface="Proxima Nova"/>
              <a:ea typeface="Proxima Nova"/>
              <a:cs typeface="Proxima Nova"/>
              <a:sym typeface="Proxima Nova"/>
            </a:endParaRPr>
          </a:p>
        </p:txBody>
      </p:sp>
      <p:sp>
        <p:nvSpPr>
          <p:cNvPr id="486" name="Google Shape;486;p45"/>
          <p:cNvSpPr txBox="1"/>
          <p:nvPr/>
        </p:nvSpPr>
        <p:spPr>
          <a:xfrm>
            <a:off x="4858575" y="2475325"/>
            <a:ext cx="2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2</a:t>
            </a:r>
            <a:endParaRPr>
              <a:solidFill>
                <a:srgbClr val="FF0000"/>
              </a:solidFill>
              <a:latin typeface="Proxima Nova"/>
              <a:ea typeface="Proxima Nova"/>
              <a:cs typeface="Proxima Nova"/>
              <a:sym typeface="Proxima Nova"/>
            </a:endParaRPr>
          </a:p>
        </p:txBody>
      </p:sp>
      <p:sp>
        <p:nvSpPr>
          <p:cNvPr id="487" name="Google Shape;487;p45"/>
          <p:cNvSpPr txBox="1"/>
          <p:nvPr/>
        </p:nvSpPr>
        <p:spPr>
          <a:xfrm>
            <a:off x="1079700" y="4418925"/>
            <a:ext cx="4337400" cy="343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000"/>
              <a:t>SamplingFeature</a:t>
            </a:r>
            <a:endParaRPr sz="2000" i="1" u="none" strike="noStrike" cap="none">
              <a:solidFill>
                <a:srgbClr val="000000"/>
              </a:solidFill>
            </a:endParaRPr>
          </a:p>
        </p:txBody>
      </p:sp>
      <p:pic>
        <p:nvPicPr>
          <p:cNvPr id="488" name="Google Shape;488;p45"/>
          <p:cNvPicPr preferRelativeResize="0"/>
          <p:nvPr/>
        </p:nvPicPr>
        <p:blipFill>
          <a:blip r:embed="rId8">
            <a:alphaModFix/>
          </a:blip>
          <a:stretch>
            <a:fillRect/>
          </a:stretch>
        </p:blipFill>
        <p:spPr>
          <a:xfrm>
            <a:off x="553250" y="4415188"/>
            <a:ext cx="435351" cy="435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46"/>
          <p:cNvPicPr preferRelativeResize="0"/>
          <p:nvPr/>
        </p:nvPicPr>
        <p:blipFill rotWithShape="1">
          <a:blip r:embed="rId3">
            <a:alphaModFix/>
          </a:blip>
          <a:srcRect l="24444" t="20484" r="51336" b="55393"/>
          <a:stretch/>
        </p:blipFill>
        <p:spPr>
          <a:xfrm>
            <a:off x="4669750" y="1287827"/>
            <a:ext cx="4372699" cy="3610774"/>
          </a:xfrm>
          <a:prstGeom prst="rect">
            <a:avLst/>
          </a:prstGeom>
          <a:noFill/>
          <a:ln w="28575" cap="flat" cmpd="sng">
            <a:solidFill>
              <a:srgbClr val="FF005E"/>
            </a:solidFill>
            <a:prstDash val="solid"/>
            <a:round/>
            <a:headEnd type="none" w="sm" len="sm"/>
            <a:tailEnd type="none" w="sm" len="sm"/>
          </a:ln>
        </p:spPr>
      </p:pic>
      <p:sp>
        <p:nvSpPr>
          <p:cNvPr id="494" name="Google Shape;494;p46"/>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Core Model (2) Observation</a:t>
            </a:r>
            <a:endParaRPr sz="3200" b="1" i="0" u="none" strike="noStrike" cap="none">
              <a:solidFill>
                <a:srgbClr val="000000"/>
              </a:solidFill>
              <a:latin typeface="Arial"/>
              <a:ea typeface="Arial"/>
              <a:cs typeface="Arial"/>
              <a:sym typeface="Arial"/>
            </a:endParaRPr>
          </a:p>
        </p:txBody>
      </p:sp>
      <p:sp>
        <p:nvSpPr>
          <p:cNvPr id="495" name="Google Shape;495;p46"/>
          <p:cNvSpPr txBox="1"/>
          <p:nvPr/>
        </p:nvSpPr>
        <p:spPr>
          <a:xfrm>
            <a:off x="652425" y="1397875"/>
            <a:ext cx="39195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Addition of the different observation subtypes in so other types of observations can be made as detailed in ISO O&amp;M</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496" name="Google Shape;496;p46"/>
          <p:cNvPicPr preferRelativeResize="0"/>
          <p:nvPr/>
        </p:nvPicPr>
        <p:blipFill rotWithShape="1">
          <a:blip r:embed="rId3">
            <a:alphaModFix/>
          </a:blip>
          <a:srcRect l="1357" t="43992" r="68664" b="47341"/>
          <a:stretch/>
        </p:blipFill>
        <p:spPr>
          <a:xfrm>
            <a:off x="1141025" y="2405049"/>
            <a:ext cx="3294472" cy="789573"/>
          </a:xfrm>
          <a:prstGeom prst="rect">
            <a:avLst/>
          </a:prstGeom>
          <a:noFill/>
          <a:ln>
            <a:noFill/>
          </a:ln>
        </p:spPr>
      </p:pic>
      <p:pic>
        <p:nvPicPr>
          <p:cNvPr id="497" name="Google Shape;497;p46"/>
          <p:cNvPicPr preferRelativeResize="0"/>
          <p:nvPr/>
        </p:nvPicPr>
        <p:blipFill rotWithShape="1">
          <a:blip r:embed="rId3">
            <a:alphaModFix/>
          </a:blip>
          <a:srcRect l="34150" t="43992" r="35871" b="47341"/>
          <a:stretch/>
        </p:blipFill>
        <p:spPr>
          <a:xfrm>
            <a:off x="1141063" y="3593700"/>
            <a:ext cx="3294441" cy="789573"/>
          </a:xfrm>
          <a:prstGeom prst="rect">
            <a:avLst/>
          </a:prstGeom>
          <a:noFill/>
          <a:ln>
            <a:noFill/>
          </a:ln>
        </p:spPr>
      </p:pic>
      <p:pic>
        <p:nvPicPr>
          <p:cNvPr id="498" name="Google Shape;498;p46"/>
          <p:cNvPicPr preferRelativeResize="0"/>
          <p:nvPr/>
        </p:nvPicPr>
        <p:blipFill rotWithShape="1">
          <a:blip r:embed="rId3">
            <a:alphaModFix/>
          </a:blip>
          <a:srcRect l="69702" t="43975" r="320" b="47358"/>
          <a:stretch/>
        </p:blipFill>
        <p:spPr>
          <a:xfrm>
            <a:off x="1090250" y="3007400"/>
            <a:ext cx="3294472" cy="789573"/>
          </a:xfrm>
          <a:prstGeom prst="rect">
            <a:avLst/>
          </a:prstGeom>
          <a:noFill/>
          <a:ln>
            <a:noFill/>
          </a:ln>
        </p:spPr>
      </p:pic>
      <p:grpSp>
        <p:nvGrpSpPr>
          <p:cNvPr id="499" name="Google Shape;499;p46"/>
          <p:cNvGrpSpPr/>
          <p:nvPr/>
        </p:nvGrpSpPr>
        <p:grpSpPr>
          <a:xfrm>
            <a:off x="6711404" y="121456"/>
            <a:ext cx="2331142" cy="1048001"/>
            <a:chOff x="628625" y="1009138"/>
            <a:chExt cx="8150847" cy="3664338"/>
          </a:xfrm>
        </p:grpSpPr>
        <p:pic>
          <p:nvPicPr>
            <p:cNvPr id="500" name="Google Shape;500;p46"/>
            <p:cNvPicPr preferRelativeResize="0"/>
            <p:nvPr/>
          </p:nvPicPr>
          <p:blipFill rotWithShape="1">
            <a:blip r:embed="rId3">
              <a:alphaModFix/>
            </a:blip>
            <a:srcRect b="46672"/>
            <a:stretch/>
          </p:blipFill>
          <p:spPr>
            <a:xfrm>
              <a:off x="628650" y="1009150"/>
              <a:ext cx="8150822" cy="3603799"/>
            </a:xfrm>
            <a:prstGeom prst="rect">
              <a:avLst/>
            </a:prstGeom>
            <a:noFill/>
            <a:ln>
              <a:noFill/>
            </a:ln>
          </p:spPr>
        </p:pic>
        <p:sp>
          <p:nvSpPr>
            <p:cNvPr id="501" name="Google Shape;501;p46"/>
            <p:cNvSpPr/>
            <p:nvPr/>
          </p:nvSpPr>
          <p:spPr>
            <a:xfrm>
              <a:off x="4181250" y="1009150"/>
              <a:ext cx="3010800" cy="22371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628625" y="1957750"/>
              <a:ext cx="2459400" cy="19749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628650" y="1009150"/>
              <a:ext cx="2459400" cy="948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3088050" y="1009138"/>
              <a:ext cx="1093200" cy="22371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4181275" y="3246250"/>
              <a:ext cx="1191600" cy="6915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46"/>
            <p:cNvPicPr preferRelativeResize="0"/>
            <p:nvPr/>
          </p:nvPicPr>
          <p:blipFill>
            <a:blip r:embed="rId4">
              <a:alphaModFix/>
            </a:blip>
            <a:stretch>
              <a:fillRect/>
            </a:stretch>
          </p:blipFill>
          <p:spPr>
            <a:xfrm>
              <a:off x="3396813" y="1206025"/>
              <a:ext cx="360000" cy="360000"/>
            </a:xfrm>
            <a:prstGeom prst="rect">
              <a:avLst/>
            </a:prstGeom>
            <a:noFill/>
            <a:ln>
              <a:noFill/>
            </a:ln>
          </p:spPr>
        </p:pic>
        <p:pic>
          <p:nvPicPr>
            <p:cNvPr id="507" name="Google Shape;507;p46"/>
            <p:cNvPicPr preferRelativeResize="0"/>
            <p:nvPr/>
          </p:nvPicPr>
          <p:blipFill>
            <a:blip r:embed="rId5">
              <a:alphaModFix/>
            </a:blip>
            <a:stretch>
              <a:fillRect/>
            </a:stretch>
          </p:blipFill>
          <p:spPr>
            <a:xfrm>
              <a:off x="5506650" y="1947700"/>
              <a:ext cx="360000" cy="360000"/>
            </a:xfrm>
            <a:prstGeom prst="rect">
              <a:avLst/>
            </a:prstGeom>
            <a:noFill/>
            <a:ln>
              <a:noFill/>
            </a:ln>
          </p:spPr>
        </p:pic>
        <p:pic>
          <p:nvPicPr>
            <p:cNvPr id="508" name="Google Shape;508;p46"/>
            <p:cNvPicPr preferRelativeResize="0"/>
            <p:nvPr/>
          </p:nvPicPr>
          <p:blipFill>
            <a:blip r:embed="rId6">
              <a:alphaModFix/>
            </a:blip>
            <a:stretch>
              <a:fillRect/>
            </a:stretch>
          </p:blipFill>
          <p:spPr>
            <a:xfrm>
              <a:off x="4524000" y="3365288"/>
              <a:ext cx="360000" cy="360000"/>
            </a:xfrm>
            <a:prstGeom prst="rect">
              <a:avLst/>
            </a:prstGeom>
            <a:noFill/>
            <a:ln>
              <a:noFill/>
            </a:ln>
          </p:spPr>
        </p:pic>
        <p:pic>
          <p:nvPicPr>
            <p:cNvPr id="509" name="Google Shape;509;p46"/>
            <p:cNvPicPr preferRelativeResize="0"/>
            <p:nvPr/>
          </p:nvPicPr>
          <p:blipFill>
            <a:blip r:embed="rId7">
              <a:alphaModFix/>
            </a:blip>
            <a:stretch>
              <a:fillRect/>
            </a:stretch>
          </p:blipFill>
          <p:spPr>
            <a:xfrm>
              <a:off x="1678350" y="2631050"/>
              <a:ext cx="360000" cy="360000"/>
            </a:xfrm>
            <a:prstGeom prst="rect">
              <a:avLst/>
            </a:prstGeom>
            <a:noFill/>
            <a:ln>
              <a:noFill/>
            </a:ln>
          </p:spPr>
        </p:pic>
        <p:sp>
          <p:nvSpPr>
            <p:cNvPr id="510" name="Google Shape;510;p46"/>
            <p:cNvSpPr/>
            <p:nvPr/>
          </p:nvSpPr>
          <p:spPr>
            <a:xfrm>
              <a:off x="3086550" y="3246250"/>
              <a:ext cx="1096200" cy="686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628650" y="3932475"/>
              <a:ext cx="8150700" cy="7410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6"/>
          <p:cNvSpPr txBox="1"/>
          <p:nvPr/>
        </p:nvSpPr>
        <p:spPr>
          <a:xfrm>
            <a:off x="1090250" y="4463225"/>
            <a:ext cx="4254300" cy="339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000"/>
              <a:t>Observation subtypes</a:t>
            </a:r>
            <a:endParaRPr sz="2000" i="1" u="none" strike="noStrike" cap="none">
              <a:solidFill>
                <a:srgbClr val="000000"/>
              </a:solidFill>
            </a:endParaRPr>
          </a:p>
        </p:txBody>
      </p:sp>
      <p:pic>
        <p:nvPicPr>
          <p:cNvPr id="513" name="Google Shape;513;p46"/>
          <p:cNvPicPr preferRelativeResize="0"/>
          <p:nvPr/>
        </p:nvPicPr>
        <p:blipFill>
          <a:blip r:embed="rId8">
            <a:alphaModFix/>
          </a:blip>
          <a:stretch>
            <a:fillRect/>
          </a:stretch>
        </p:blipFill>
        <p:spPr>
          <a:xfrm>
            <a:off x="553250" y="4415188"/>
            <a:ext cx="435351" cy="4353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7"/>
          <p:cNvSpPr txBox="1"/>
          <p:nvPr/>
        </p:nvSpPr>
        <p:spPr>
          <a:xfrm>
            <a:off x="652425" y="1397875"/>
            <a:ext cx="39195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Initially FIWARE:Device was added to the model &amp; analysis was done on the attributes that could be included for System &amp; platform</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 device could however both be a system and a platform and thus we decided against adding this to the model.</a:t>
            </a:r>
            <a:endParaRPr>
              <a:latin typeface="Proxima Nova"/>
              <a:ea typeface="Proxima Nova"/>
              <a:cs typeface="Proxima Nova"/>
              <a:sym typeface="Proxima Nova"/>
            </a:endParaRPr>
          </a:p>
        </p:txBody>
      </p:sp>
      <p:sp>
        <p:nvSpPr>
          <p:cNvPr id="519" name="Google Shape;519;p4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Core Model (3) Sensor</a:t>
            </a:r>
            <a:endParaRPr sz="3200" b="1" i="0" u="none" strike="noStrike" cap="none">
              <a:solidFill>
                <a:srgbClr val="000000"/>
              </a:solidFill>
              <a:latin typeface="Arial"/>
              <a:ea typeface="Arial"/>
              <a:cs typeface="Arial"/>
              <a:sym typeface="Arial"/>
            </a:endParaRPr>
          </a:p>
        </p:txBody>
      </p:sp>
      <p:pic>
        <p:nvPicPr>
          <p:cNvPr id="520" name="Google Shape;520;p47"/>
          <p:cNvPicPr preferRelativeResize="0"/>
          <p:nvPr/>
        </p:nvPicPr>
        <p:blipFill>
          <a:blip r:embed="rId3">
            <a:alphaModFix/>
          </a:blip>
          <a:stretch>
            <a:fillRect/>
          </a:stretch>
        </p:blipFill>
        <p:spPr>
          <a:xfrm>
            <a:off x="5512625" y="1287825"/>
            <a:ext cx="3529933" cy="3610776"/>
          </a:xfrm>
          <a:prstGeom prst="rect">
            <a:avLst/>
          </a:prstGeom>
          <a:noFill/>
          <a:ln w="28575" cap="flat" cmpd="sng">
            <a:solidFill>
              <a:srgbClr val="FFAA00"/>
            </a:solidFill>
            <a:prstDash val="solid"/>
            <a:round/>
            <a:headEnd type="none" w="sm" len="sm"/>
            <a:tailEnd type="none" w="sm" len="sm"/>
          </a:ln>
        </p:spPr>
      </p:pic>
      <p:grpSp>
        <p:nvGrpSpPr>
          <p:cNvPr id="521" name="Google Shape;521;p47"/>
          <p:cNvGrpSpPr/>
          <p:nvPr/>
        </p:nvGrpSpPr>
        <p:grpSpPr>
          <a:xfrm>
            <a:off x="693025" y="3412275"/>
            <a:ext cx="4553299" cy="1239700"/>
            <a:chOff x="707700" y="3299375"/>
            <a:chExt cx="4553299" cy="1239700"/>
          </a:xfrm>
        </p:grpSpPr>
        <p:pic>
          <p:nvPicPr>
            <p:cNvPr id="522" name="Google Shape;522;p47"/>
            <p:cNvPicPr preferRelativeResize="0"/>
            <p:nvPr/>
          </p:nvPicPr>
          <p:blipFill rotWithShape="1">
            <a:blip r:embed="rId4">
              <a:alphaModFix/>
            </a:blip>
            <a:srcRect l="16381" t="17924" r="75754" b="29894"/>
            <a:stretch/>
          </p:blipFill>
          <p:spPr>
            <a:xfrm>
              <a:off x="1465202" y="3556025"/>
              <a:ext cx="719050" cy="726400"/>
            </a:xfrm>
            <a:prstGeom prst="rect">
              <a:avLst/>
            </a:prstGeom>
            <a:noFill/>
            <a:ln>
              <a:noFill/>
            </a:ln>
          </p:spPr>
        </p:pic>
        <p:pic>
          <p:nvPicPr>
            <p:cNvPr id="523" name="Google Shape;523;p47"/>
            <p:cNvPicPr preferRelativeResize="0"/>
            <p:nvPr/>
          </p:nvPicPr>
          <p:blipFill rotWithShape="1">
            <a:blip r:embed="rId4">
              <a:alphaModFix/>
            </a:blip>
            <a:srcRect l="35547" t="11922" r="55767" b="19555"/>
            <a:stretch/>
          </p:blipFill>
          <p:spPr>
            <a:xfrm>
              <a:off x="2215125" y="3442300"/>
              <a:ext cx="794099" cy="953850"/>
            </a:xfrm>
            <a:prstGeom prst="rect">
              <a:avLst/>
            </a:prstGeom>
            <a:noFill/>
            <a:ln>
              <a:noFill/>
            </a:ln>
          </p:spPr>
        </p:pic>
        <p:pic>
          <p:nvPicPr>
            <p:cNvPr id="524" name="Google Shape;524;p47"/>
            <p:cNvPicPr preferRelativeResize="0"/>
            <p:nvPr/>
          </p:nvPicPr>
          <p:blipFill rotWithShape="1">
            <a:blip r:embed="rId4">
              <a:alphaModFix/>
            </a:blip>
            <a:srcRect r="91715" b="10944"/>
            <a:stretch/>
          </p:blipFill>
          <p:spPr>
            <a:xfrm>
              <a:off x="707700" y="3299375"/>
              <a:ext cx="757501" cy="1239700"/>
            </a:xfrm>
            <a:prstGeom prst="rect">
              <a:avLst/>
            </a:prstGeom>
            <a:noFill/>
            <a:ln>
              <a:noFill/>
            </a:ln>
          </p:spPr>
        </p:pic>
        <p:pic>
          <p:nvPicPr>
            <p:cNvPr id="525" name="Google Shape;525;p47"/>
            <p:cNvPicPr preferRelativeResize="0"/>
            <p:nvPr/>
          </p:nvPicPr>
          <p:blipFill rotWithShape="1">
            <a:blip r:embed="rId4">
              <a:alphaModFix/>
            </a:blip>
            <a:srcRect l="55287" t="11395" r="36028" b="20083"/>
            <a:stretch/>
          </p:blipFill>
          <p:spPr>
            <a:xfrm>
              <a:off x="2928525" y="3442300"/>
              <a:ext cx="794099" cy="953850"/>
            </a:xfrm>
            <a:prstGeom prst="rect">
              <a:avLst/>
            </a:prstGeom>
            <a:noFill/>
            <a:ln>
              <a:noFill/>
            </a:ln>
          </p:spPr>
        </p:pic>
        <p:pic>
          <p:nvPicPr>
            <p:cNvPr id="526" name="Google Shape;526;p47"/>
            <p:cNvPicPr preferRelativeResize="0"/>
            <p:nvPr/>
          </p:nvPicPr>
          <p:blipFill rotWithShape="1">
            <a:blip r:embed="rId4">
              <a:alphaModFix/>
            </a:blip>
            <a:srcRect l="90834" t="12971" r="481" b="18507"/>
            <a:stretch/>
          </p:blipFill>
          <p:spPr>
            <a:xfrm>
              <a:off x="3675250" y="3442300"/>
              <a:ext cx="794099" cy="953850"/>
            </a:xfrm>
            <a:prstGeom prst="rect">
              <a:avLst/>
            </a:prstGeom>
            <a:noFill/>
            <a:ln>
              <a:noFill/>
            </a:ln>
          </p:spPr>
        </p:pic>
        <p:pic>
          <p:nvPicPr>
            <p:cNvPr id="527" name="Google Shape;527;p47"/>
            <p:cNvPicPr preferRelativeResize="0"/>
            <p:nvPr/>
          </p:nvPicPr>
          <p:blipFill rotWithShape="1">
            <a:blip r:embed="rId4">
              <a:alphaModFix/>
            </a:blip>
            <a:srcRect l="74786" t="9277" r="16529" b="22200"/>
            <a:stretch/>
          </p:blipFill>
          <p:spPr>
            <a:xfrm>
              <a:off x="4466900" y="3442300"/>
              <a:ext cx="794099" cy="953850"/>
            </a:xfrm>
            <a:prstGeom prst="rect">
              <a:avLst/>
            </a:prstGeom>
            <a:noFill/>
            <a:ln>
              <a:noFill/>
            </a:ln>
          </p:spPr>
        </p:pic>
      </p:grpSp>
      <p:grpSp>
        <p:nvGrpSpPr>
          <p:cNvPr id="528" name="Google Shape;528;p47"/>
          <p:cNvGrpSpPr/>
          <p:nvPr/>
        </p:nvGrpSpPr>
        <p:grpSpPr>
          <a:xfrm>
            <a:off x="6711404" y="121456"/>
            <a:ext cx="2331142" cy="1048001"/>
            <a:chOff x="628625" y="1009138"/>
            <a:chExt cx="8150847" cy="3664338"/>
          </a:xfrm>
        </p:grpSpPr>
        <p:pic>
          <p:nvPicPr>
            <p:cNvPr id="529" name="Google Shape;529;p47"/>
            <p:cNvPicPr preferRelativeResize="0"/>
            <p:nvPr/>
          </p:nvPicPr>
          <p:blipFill rotWithShape="1">
            <a:blip r:embed="rId5">
              <a:alphaModFix/>
            </a:blip>
            <a:srcRect b="46672"/>
            <a:stretch/>
          </p:blipFill>
          <p:spPr>
            <a:xfrm>
              <a:off x="628650" y="1009150"/>
              <a:ext cx="8150822" cy="3603799"/>
            </a:xfrm>
            <a:prstGeom prst="rect">
              <a:avLst/>
            </a:prstGeom>
            <a:noFill/>
            <a:ln>
              <a:noFill/>
            </a:ln>
          </p:spPr>
        </p:pic>
        <p:sp>
          <p:nvSpPr>
            <p:cNvPr id="530" name="Google Shape;530;p47"/>
            <p:cNvSpPr/>
            <p:nvPr/>
          </p:nvSpPr>
          <p:spPr>
            <a:xfrm>
              <a:off x="4181250" y="1009150"/>
              <a:ext cx="3010800" cy="22371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a:off x="628625" y="1957750"/>
              <a:ext cx="2459400" cy="19749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a:off x="628650" y="1009150"/>
              <a:ext cx="2459400" cy="948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a:off x="3088050" y="1009138"/>
              <a:ext cx="1093200" cy="22371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4181275" y="3246250"/>
              <a:ext cx="1191600" cy="6915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5" name="Google Shape;535;p47"/>
            <p:cNvPicPr preferRelativeResize="0"/>
            <p:nvPr/>
          </p:nvPicPr>
          <p:blipFill>
            <a:blip r:embed="rId6">
              <a:alphaModFix/>
            </a:blip>
            <a:stretch>
              <a:fillRect/>
            </a:stretch>
          </p:blipFill>
          <p:spPr>
            <a:xfrm>
              <a:off x="3396813" y="1206025"/>
              <a:ext cx="360000" cy="360000"/>
            </a:xfrm>
            <a:prstGeom prst="rect">
              <a:avLst/>
            </a:prstGeom>
            <a:noFill/>
            <a:ln>
              <a:noFill/>
            </a:ln>
          </p:spPr>
        </p:pic>
        <p:pic>
          <p:nvPicPr>
            <p:cNvPr id="536" name="Google Shape;536;p47"/>
            <p:cNvPicPr preferRelativeResize="0"/>
            <p:nvPr/>
          </p:nvPicPr>
          <p:blipFill>
            <a:blip r:embed="rId7">
              <a:alphaModFix/>
            </a:blip>
            <a:stretch>
              <a:fillRect/>
            </a:stretch>
          </p:blipFill>
          <p:spPr>
            <a:xfrm>
              <a:off x="5506650" y="1947700"/>
              <a:ext cx="360000" cy="360000"/>
            </a:xfrm>
            <a:prstGeom prst="rect">
              <a:avLst/>
            </a:prstGeom>
            <a:noFill/>
            <a:ln>
              <a:noFill/>
            </a:ln>
          </p:spPr>
        </p:pic>
        <p:pic>
          <p:nvPicPr>
            <p:cNvPr id="537" name="Google Shape;537;p47"/>
            <p:cNvPicPr preferRelativeResize="0"/>
            <p:nvPr/>
          </p:nvPicPr>
          <p:blipFill>
            <a:blip r:embed="rId8">
              <a:alphaModFix/>
            </a:blip>
            <a:stretch>
              <a:fillRect/>
            </a:stretch>
          </p:blipFill>
          <p:spPr>
            <a:xfrm>
              <a:off x="4524000" y="3365288"/>
              <a:ext cx="360000" cy="360000"/>
            </a:xfrm>
            <a:prstGeom prst="rect">
              <a:avLst/>
            </a:prstGeom>
            <a:noFill/>
            <a:ln>
              <a:noFill/>
            </a:ln>
          </p:spPr>
        </p:pic>
        <p:pic>
          <p:nvPicPr>
            <p:cNvPr id="538" name="Google Shape;538;p47"/>
            <p:cNvPicPr preferRelativeResize="0"/>
            <p:nvPr/>
          </p:nvPicPr>
          <p:blipFill>
            <a:blip r:embed="rId9">
              <a:alphaModFix/>
            </a:blip>
            <a:stretch>
              <a:fillRect/>
            </a:stretch>
          </p:blipFill>
          <p:spPr>
            <a:xfrm>
              <a:off x="1678350" y="2631050"/>
              <a:ext cx="360000" cy="360000"/>
            </a:xfrm>
            <a:prstGeom prst="rect">
              <a:avLst/>
            </a:prstGeom>
            <a:noFill/>
            <a:ln>
              <a:noFill/>
            </a:ln>
          </p:spPr>
        </p:pic>
        <p:sp>
          <p:nvSpPr>
            <p:cNvPr id="539" name="Google Shape;539;p47"/>
            <p:cNvSpPr/>
            <p:nvPr/>
          </p:nvSpPr>
          <p:spPr>
            <a:xfrm>
              <a:off x="3086550" y="3246250"/>
              <a:ext cx="1096200" cy="686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628650" y="3932475"/>
              <a:ext cx="8150700" cy="7410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8"/>
          <p:cNvSpPr txBox="1"/>
          <p:nvPr/>
        </p:nvSpPr>
        <p:spPr>
          <a:xfrm>
            <a:off x="652425" y="1397875"/>
            <a:ext cx="3919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Therefore the FIWARE::Device class was removed in the new version of the model thus simplifying the model</a:t>
            </a:r>
            <a:endParaRPr>
              <a:latin typeface="Proxima Nova"/>
              <a:ea typeface="Proxima Nova"/>
              <a:cs typeface="Proxima Nova"/>
              <a:sym typeface="Proxima Nova"/>
            </a:endParaRPr>
          </a:p>
        </p:txBody>
      </p:sp>
      <p:pic>
        <p:nvPicPr>
          <p:cNvPr id="546" name="Google Shape;546;p48"/>
          <p:cNvPicPr preferRelativeResize="0"/>
          <p:nvPr/>
        </p:nvPicPr>
        <p:blipFill rotWithShape="1">
          <a:blip r:embed="rId3">
            <a:alphaModFix/>
          </a:blip>
          <a:srcRect l="43262" t="4896" r="32518" b="70981"/>
          <a:stretch/>
        </p:blipFill>
        <p:spPr>
          <a:xfrm>
            <a:off x="4669750" y="1287827"/>
            <a:ext cx="4372699" cy="3610774"/>
          </a:xfrm>
          <a:prstGeom prst="rect">
            <a:avLst/>
          </a:prstGeom>
          <a:noFill/>
          <a:ln w="28575" cap="flat" cmpd="sng">
            <a:solidFill>
              <a:srgbClr val="FFAA00"/>
            </a:solidFill>
            <a:prstDash val="solid"/>
            <a:round/>
            <a:headEnd type="none" w="sm" len="sm"/>
            <a:tailEnd type="none" w="sm" len="sm"/>
          </a:ln>
        </p:spPr>
      </p:pic>
      <p:sp>
        <p:nvSpPr>
          <p:cNvPr id="547" name="Google Shape;547;p48"/>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Core Model (3) Sensor</a:t>
            </a:r>
            <a:endParaRPr sz="3200" b="1" i="0" u="none" strike="noStrike" cap="none">
              <a:solidFill>
                <a:srgbClr val="000000"/>
              </a:solidFill>
              <a:latin typeface="Arial"/>
              <a:ea typeface="Arial"/>
              <a:cs typeface="Arial"/>
              <a:sym typeface="Arial"/>
            </a:endParaRPr>
          </a:p>
        </p:txBody>
      </p:sp>
      <p:pic>
        <p:nvPicPr>
          <p:cNvPr id="548" name="Google Shape;548;p48"/>
          <p:cNvPicPr preferRelativeResize="0"/>
          <p:nvPr/>
        </p:nvPicPr>
        <p:blipFill rotWithShape="1">
          <a:blip r:embed="rId4">
            <a:alphaModFix/>
          </a:blip>
          <a:srcRect l="13528" t="77268" r="11062" b="6345"/>
          <a:stretch/>
        </p:blipFill>
        <p:spPr>
          <a:xfrm>
            <a:off x="7226700" y="4108626"/>
            <a:ext cx="1636225" cy="697051"/>
          </a:xfrm>
          <a:prstGeom prst="rect">
            <a:avLst/>
          </a:prstGeom>
          <a:noFill/>
          <a:ln>
            <a:noFill/>
          </a:ln>
        </p:spPr>
      </p:pic>
      <p:pic>
        <p:nvPicPr>
          <p:cNvPr id="549" name="Google Shape;549;p48"/>
          <p:cNvPicPr preferRelativeResize="0"/>
          <p:nvPr/>
        </p:nvPicPr>
        <p:blipFill rotWithShape="1">
          <a:blip r:embed="rId4">
            <a:alphaModFix/>
          </a:blip>
          <a:srcRect l="8870" t="42336" r="9974" b="42106"/>
          <a:stretch/>
        </p:blipFill>
        <p:spPr>
          <a:xfrm>
            <a:off x="7101938" y="3446825"/>
            <a:ext cx="1760975" cy="661800"/>
          </a:xfrm>
          <a:prstGeom prst="rect">
            <a:avLst/>
          </a:prstGeom>
          <a:noFill/>
          <a:ln>
            <a:noFill/>
          </a:ln>
        </p:spPr>
      </p:pic>
      <p:pic>
        <p:nvPicPr>
          <p:cNvPr id="550" name="Google Shape;550;p48"/>
          <p:cNvPicPr preferRelativeResize="0"/>
          <p:nvPr/>
        </p:nvPicPr>
        <p:blipFill rotWithShape="1">
          <a:blip r:embed="rId4">
            <a:alphaModFix/>
          </a:blip>
          <a:srcRect l="11654" t="76889" r="10910" b="5862"/>
          <a:stretch/>
        </p:blipFill>
        <p:spPr>
          <a:xfrm>
            <a:off x="7182675" y="1397875"/>
            <a:ext cx="1680250" cy="733750"/>
          </a:xfrm>
          <a:prstGeom prst="rect">
            <a:avLst/>
          </a:prstGeom>
          <a:noFill/>
          <a:ln>
            <a:noFill/>
          </a:ln>
        </p:spPr>
      </p:pic>
      <p:grpSp>
        <p:nvGrpSpPr>
          <p:cNvPr id="551" name="Google Shape;551;p48"/>
          <p:cNvGrpSpPr/>
          <p:nvPr/>
        </p:nvGrpSpPr>
        <p:grpSpPr>
          <a:xfrm>
            <a:off x="6711404" y="121456"/>
            <a:ext cx="2331142" cy="1048001"/>
            <a:chOff x="628625" y="1009138"/>
            <a:chExt cx="8150847" cy="3664338"/>
          </a:xfrm>
        </p:grpSpPr>
        <p:pic>
          <p:nvPicPr>
            <p:cNvPr id="552" name="Google Shape;552;p48"/>
            <p:cNvPicPr preferRelativeResize="0"/>
            <p:nvPr/>
          </p:nvPicPr>
          <p:blipFill rotWithShape="1">
            <a:blip r:embed="rId3">
              <a:alphaModFix/>
            </a:blip>
            <a:srcRect b="46672"/>
            <a:stretch/>
          </p:blipFill>
          <p:spPr>
            <a:xfrm>
              <a:off x="628650" y="1009150"/>
              <a:ext cx="8150822" cy="3603799"/>
            </a:xfrm>
            <a:prstGeom prst="rect">
              <a:avLst/>
            </a:prstGeom>
            <a:noFill/>
            <a:ln>
              <a:noFill/>
            </a:ln>
          </p:spPr>
        </p:pic>
        <p:sp>
          <p:nvSpPr>
            <p:cNvPr id="553" name="Google Shape;553;p48"/>
            <p:cNvSpPr/>
            <p:nvPr/>
          </p:nvSpPr>
          <p:spPr>
            <a:xfrm>
              <a:off x="4181250" y="1009150"/>
              <a:ext cx="3010800" cy="22371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8"/>
            <p:cNvSpPr/>
            <p:nvPr/>
          </p:nvSpPr>
          <p:spPr>
            <a:xfrm>
              <a:off x="628625" y="1957750"/>
              <a:ext cx="2459400" cy="19749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628650" y="1009150"/>
              <a:ext cx="2459400" cy="948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3088050" y="1009138"/>
              <a:ext cx="1093200" cy="22371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4181275" y="3246250"/>
              <a:ext cx="1191600" cy="6915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8" name="Google Shape;558;p48"/>
            <p:cNvPicPr preferRelativeResize="0"/>
            <p:nvPr/>
          </p:nvPicPr>
          <p:blipFill>
            <a:blip r:embed="rId5">
              <a:alphaModFix/>
            </a:blip>
            <a:stretch>
              <a:fillRect/>
            </a:stretch>
          </p:blipFill>
          <p:spPr>
            <a:xfrm>
              <a:off x="3396813" y="1206025"/>
              <a:ext cx="360000" cy="360000"/>
            </a:xfrm>
            <a:prstGeom prst="rect">
              <a:avLst/>
            </a:prstGeom>
            <a:noFill/>
            <a:ln>
              <a:noFill/>
            </a:ln>
          </p:spPr>
        </p:pic>
        <p:pic>
          <p:nvPicPr>
            <p:cNvPr id="559" name="Google Shape;559;p48"/>
            <p:cNvPicPr preferRelativeResize="0"/>
            <p:nvPr/>
          </p:nvPicPr>
          <p:blipFill>
            <a:blip r:embed="rId6">
              <a:alphaModFix/>
            </a:blip>
            <a:stretch>
              <a:fillRect/>
            </a:stretch>
          </p:blipFill>
          <p:spPr>
            <a:xfrm>
              <a:off x="5506650" y="1947700"/>
              <a:ext cx="360000" cy="360000"/>
            </a:xfrm>
            <a:prstGeom prst="rect">
              <a:avLst/>
            </a:prstGeom>
            <a:noFill/>
            <a:ln>
              <a:noFill/>
            </a:ln>
          </p:spPr>
        </p:pic>
        <p:pic>
          <p:nvPicPr>
            <p:cNvPr id="560" name="Google Shape;560;p48"/>
            <p:cNvPicPr preferRelativeResize="0"/>
            <p:nvPr/>
          </p:nvPicPr>
          <p:blipFill>
            <a:blip r:embed="rId7">
              <a:alphaModFix/>
            </a:blip>
            <a:stretch>
              <a:fillRect/>
            </a:stretch>
          </p:blipFill>
          <p:spPr>
            <a:xfrm>
              <a:off x="4524000" y="3365288"/>
              <a:ext cx="360000" cy="360000"/>
            </a:xfrm>
            <a:prstGeom prst="rect">
              <a:avLst/>
            </a:prstGeom>
            <a:noFill/>
            <a:ln>
              <a:noFill/>
            </a:ln>
          </p:spPr>
        </p:pic>
        <p:pic>
          <p:nvPicPr>
            <p:cNvPr id="561" name="Google Shape;561;p48"/>
            <p:cNvPicPr preferRelativeResize="0"/>
            <p:nvPr/>
          </p:nvPicPr>
          <p:blipFill>
            <a:blip r:embed="rId8">
              <a:alphaModFix/>
            </a:blip>
            <a:stretch>
              <a:fillRect/>
            </a:stretch>
          </p:blipFill>
          <p:spPr>
            <a:xfrm>
              <a:off x="1678350" y="2631050"/>
              <a:ext cx="360000" cy="360000"/>
            </a:xfrm>
            <a:prstGeom prst="rect">
              <a:avLst/>
            </a:prstGeom>
            <a:noFill/>
            <a:ln>
              <a:noFill/>
            </a:ln>
          </p:spPr>
        </p:pic>
        <p:sp>
          <p:nvSpPr>
            <p:cNvPr id="562" name="Google Shape;562;p48"/>
            <p:cNvSpPr/>
            <p:nvPr/>
          </p:nvSpPr>
          <p:spPr>
            <a:xfrm>
              <a:off x="3086550" y="3246250"/>
              <a:ext cx="1096200" cy="686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628650" y="3932475"/>
              <a:ext cx="8150700" cy="7410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9"/>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Air Model</a:t>
            </a:r>
            <a:endParaRPr sz="3200" b="1" i="0" u="none" strike="noStrike" cap="none">
              <a:solidFill>
                <a:srgbClr val="000000"/>
              </a:solidFill>
              <a:latin typeface="Arial"/>
              <a:ea typeface="Arial"/>
              <a:cs typeface="Arial"/>
              <a:sym typeface="Arial"/>
            </a:endParaRPr>
          </a:p>
        </p:txBody>
      </p:sp>
      <p:grpSp>
        <p:nvGrpSpPr>
          <p:cNvPr id="569" name="Google Shape;569;p49"/>
          <p:cNvGrpSpPr/>
          <p:nvPr/>
        </p:nvGrpSpPr>
        <p:grpSpPr>
          <a:xfrm>
            <a:off x="1613876" y="779600"/>
            <a:ext cx="5916253" cy="4228325"/>
            <a:chOff x="1365126" y="763975"/>
            <a:chExt cx="5916253" cy="4228325"/>
          </a:xfrm>
        </p:grpSpPr>
        <p:pic>
          <p:nvPicPr>
            <p:cNvPr id="570" name="Google Shape;570;p49"/>
            <p:cNvPicPr preferRelativeResize="0"/>
            <p:nvPr/>
          </p:nvPicPr>
          <p:blipFill rotWithShape="1">
            <a:blip r:embed="rId3">
              <a:alphaModFix/>
            </a:blip>
            <a:srcRect r="25412" b="21451"/>
            <a:stretch/>
          </p:blipFill>
          <p:spPr>
            <a:xfrm>
              <a:off x="1365126" y="763975"/>
              <a:ext cx="5915942" cy="4228325"/>
            </a:xfrm>
            <a:prstGeom prst="rect">
              <a:avLst/>
            </a:prstGeom>
            <a:noFill/>
            <a:ln>
              <a:noFill/>
            </a:ln>
          </p:spPr>
        </p:pic>
        <p:sp>
          <p:nvSpPr>
            <p:cNvPr id="571" name="Google Shape;571;p49"/>
            <p:cNvSpPr/>
            <p:nvPr/>
          </p:nvSpPr>
          <p:spPr>
            <a:xfrm>
              <a:off x="5118978" y="763975"/>
              <a:ext cx="2162400" cy="23469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1365126" y="1599265"/>
              <a:ext cx="2435400" cy="15117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1365126" y="763975"/>
              <a:ext cx="3753900" cy="8352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6307906" y="3110689"/>
              <a:ext cx="973200" cy="6570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3800745" y="1599549"/>
              <a:ext cx="1318200" cy="15117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245624" y="3110815"/>
              <a:ext cx="4062300" cy="18813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6308041" y="3767638"/>
              <a:ext cx="973200" cy="1224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49"/>
            <p:cNvGrpSpPr/>
            <p:nvPr/>
          </p:nvGrpSpPr>
          <p:grpSpPr>
            <a:xfrm>
              <a:off x="3873470" y="898392"/>
              <a:ext cx="1172705" cy="792914"/>
              <a:chOff x="3139575" y="1206025"/>
              <a:chExt cx="874500" cy="628200"/>
            </a:xfrm>
          </p:grpSpPr>
          <p:pic>
            <p:nvPicPr>
              <p:cNvPr id="579" name="Google Shape;579;p49"/>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580" name="Google Shape;580;p49"/>
              <p:cNvSpPr txBox="1"/>
              <p:nvPr/>
            </p:nvSpPr>
            <p:spPr>
              <a:xfrm>
                <a:off x="3139575" y="1566025"/>
                <a:ext cx="874500" cy="26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grpSp>
      <p:pic>
        <p:nvPicPr>
          <p:cNvPr id="581" name="Google Shape;581;p49"/>
          <p:cNvPicPr preferRelativeResize="0"/>
          <p:nvPr/>
        </p:nvPicPr>
        <p:blipFill>
          <a:blip r:embed="rId5">
            <a:alphaModFix/>
          </a:blip>
          <a:stretch>
            <a:fillRect/>
          </a:stretch>
        </p:blipFill>
        <p:spPr>
          <a:xfrm>
            <a:off x="6151225" y="1563675"/>
            <a:ext cx="360000" cy="360000"/>
          </a:xfrm>
          <a:prstGeom prst="rect">
            <a:avLst/>
          </a:prstGeom>
          <a:noFill/>
          <a:ln>
            <a:noFill/>
          </a:ln>
        </p:spPr>
      </p:pic>
      <p:sp>
        <p:nvSpPr>
          <p:cNvPr id="582" name="Google Shape;582;p49"/>
          <p:cNvSpPr txBox="1"/>
          <p:nvPr/>
        </p:nvSpPr>
        <p:spPr>
          <a:xfrm>
            <a:off x="5893975" y="1880688"/>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583" name="Google Shape;583;p49"/>
          <p:cNvPicPr preferRelativeResize="0"/>
          <p:nvPr/>
        </p:nvPicPr>
        <p:blipFill>
          <a:blip r:embed="rId6">
            <a:alphaModFix/>
          </a:blip>
          <a:stretch>
            <a:fillRect/>
          </a:stretch>
        </p:blipFill>
        <p:spPr>
          <a:xfrm>
            <a:off x="6865000" y="3159438"/>
            <a:ext cx="360000" cy="360000"/>
          </a:xfrm>
          <a:prstGeom prst="rect">
            <a:avLst/>
          </a:prstGeom>
          <a:noFill/>
          <a:ln>
            <a:noFill/>
          </a:ln>
        </p:spPr>
      </p:pic>
      <p:pic>
        <p:nvPicPr>
          <p:cNvPr id="584" name="Google Shape;584;p49"/>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585" name="Google Shape;585;p49"/>
          <p:cNvSpPr txBox="1"/>
          <p:nvPr/>
        </p:nvSpPr>
        <p:spPr>
          <a:xfrm>
            <a:off x="2065675" y="2642575"/>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586" name="Google Shape;586;p49"/>
          <p:cNvSpPr txBox="1"/>
          <p:nvPr/>
        </p:nvSpPr>
        <p:spPr>
          <a:xfrm>
            <a:off x="6607750" y="3519450"/>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0"/>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Air Model (1) Sampling</a:t>
            </a:r>
            <a:endParaRPr sz="3200" b="1" i="0" u="none" strike="noStrike" cap="none">
              <a:solidFill>
                <a:srgbClr val="000000"/>
              </a:solidFill>
              <a:latin typeface="Arial"/>
              <a:ea typeface="Arial"/>
              <a:cs typeface="Arial"/>
              <a:sym typeface="Arial"/>
            </a:endParaRPr>
          </a:p>
        </p:txBody>
      </p:sp>
      <p:grpSp>
        <p:nvGrpSpPr>
          <p:cNvPr id="592" name="Google Shape;592;p50"/>
          <p:cNvGrpSpPr/>
          <p:nvPr/>
        </p:nvGrpSpPr>
        <p:grpSpPr>
          <a:xfrm>
            <a:off x="7670608" y="148100"/>
            <a:ext cx="1277911" cy="913318"/>
            <a:chOff x="1613876" y="779600"/>
            <a:chExt cx="5916253" cy="4228325"/>
          </a:xfrm>
        </p:grpSpPr>
        <p:grpSp>
          <p:nvGrpSpPr>
            <p:cNvPr id="593" name="Google Shape;593;p50"/>
            <p:cNvGrpSpPr/>
            <p:nvPr/>
          </p:nvGrpSpPr>
          <p:grpSpPr>
            <a:xfrm>
              <a:off x="1613876" y="779600"/>
              <a:ext cx="5916253" cy="4228325"/>
              <a:chOff x="1365126" y="763975"/>
              <a:chExt cx="5916253" cy="4228325"/>
            </a:xfrm>
          </p:grpSpPr>
          <p:pic>
            <p:nvPicPr>
              <p:cNvPr id="594" name="Google Shape;594;p50"/>
              <p:cNvPicPr preferRelativeResize="0"/>
              <p:nvPr/>
            </p:nvPicPr>
            <p:blipFill rotWithShape="1">
              <a:blip r:embed="rId3">
                <a:alphaModFix/>
              </a:blip>
              <a:srcRect r="25412" b="21451"/>
              <a:stretch/>
            </p:blipFill>
            <p:spPr>
              <a:xfrm>
                <a:off x="1365126" y="763975"/>
                <a:ext cx="5915942" cy="4228325"/>
              </a:xfrm>
              <a:prstGeom prst="rect">
                <a:avLst/>
              </a:prstGeom>
              <a:noFill/>
              <a:ln>
                <a:noFill/>
              </a:ln>
            </p:spPr>
          </p:pic>
          <p:sp>
            <p:nvSpPr>
              <p:cNvPr id="595" name="Google Shape;595;p50"/>
              <p:cNvSpPr/>
              <p:nvPr/>
            </p:nvSpPr>
            <p:spPr>
              <a:xfrm>
                <a:off x="5118978" y="763975"/>
                <a:ext cx="2162400" cy="23469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0"/>
              <p:cNvSpPr/>
              <p:nvPr/>
            </p:nvSpPr>
            <p:spPr>
              <a:xfrm>
                <a:off x="1365126" y="1599265"/>
                <a:ext cx="2435400" cy="15117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0"/>
              <p:cNvSpPr/>
              <p:nvPr/>
            </p:nvSpPr>
            <p:spPr>
              <a:xfrm>
                <a:off x="1365126" y="763975"/>
                <a:ext cx="3753900" cy="8352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0"/>
              <p:cNvSpPr/>
              <p:nvPr/>
            </p:nvSpPr>
            <p:spPr>
              <a:xfrm>
                <a:off x="6307906" y="3110689"/>
                <a:ext cx="973200" cy="6570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0"/>
              <p:cNvSpPr/>
              <p:nvPr/>
            </p:nvSpPr>
            <p:spPr>
              <a:xfrm>
                <a:off x="3800745" y="1599549"/>
                <a:ext cx="1318200" cy="15117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p:nvPr/>
            </p:nvSpPr>
            <p:spPr>
              <a:xfrm>
                <a:off x="2245624" y="3110815"/>
                <a:ext cx="4062300" cy="18813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0"/>
              <p:cNvSpPr/>
              <p:nvPr/>
            </p:nvSpPr>
            <p:spPr>
              <a:xfrm>
                <a:off x="6308041" y="3767638"/>
                <a:ext cx="973200" cy="1224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2" name="Google Shape;602;p50"/>
              <p:cNvPicPr preferRelativeResize="0"/>
              <p:nvPr/>
            </p:nvPicPr>
            <p:blipFill>
              <a:blip r:embed="rId4">
                <a:alphaModFix/>
              </a:blip>
              <a:stretch>
                <a:fillRect/>
              </a:stretch>
            </p:blipFill>
            <p:spPr>
              <a:xfrm>
                <a:off x="4218426" y="898392"/>
                <a:ext cx="482760" cy="454392"/>
              </a:xfrm>
              <a:prstGeom prst="rect">
                <a:avLst/>
              </a:prstGeom>
              <a:noFill/>
              <a:ln>
                <a:noFill/>
              </a:ln>
            </p:spPr>
          </p:pic>
        </p:grpSp>
        <p:pic>
          <p:nvPicPr>
            <p:cNvPr id="603" name="Google Shape;603;p50"/>
            <p:cNvPicPr preferRelativeResize="0"/>
            <p:nvPr/>
          </p:nvPicPr>
          <p:blipFill>
            <a:blip r:embed="rId5">
              <a:alphaModFix/>
            </a:blip>
            <a:stretch>
              <a:fillRect/>
            </a:stretch>
          </p:blipFill>
          <p:spPr>
            <a:xfrm>
              <a:off x="6151225" y="1563675"/>
              <a:ext cx="360000" cy="360000"/>
            </a:xfrm>
            <a:prstGeom prst="rect">
              <a:avLst/>
            </a:prstGeom>
            <a:noFill/>
            <a:ln>
              <a:noFill/>
            </a:ln>
          </p:spPr>
        </p:pic>
        <p:pic>
          <p:nvPicPr>
            <p:cNvPr id="604" name="Google Shape;604;p50"/>
            <p:cNvPicPr preferRelativeResize="0"/>
            <p:nvPr/>
          </p:nvPicPr>
          <p:blipFill>
            <a:blip r:embed="rId6">
              <a:alphaModFix/>
            </a:blip>
            <a:stretch>
              <a:fillRect/>
            </a:stretch>
          </p:blipFill>
          <p:spPr>
            <a:xfrm>
              <a:off x="6865000" y="3159438"/>
              <a:ext cx="360000" cy="360000"/>
            </a:xfrm>
            <a:prstGeom prst="rect">
              <a:avLst/>
            </a:prstGeom>
            <a:noFill/>
            <a:ln>
              <a:noFill/>
            </a:ln>
          </p:spPr>
        </p:pic>
        <p:pic>
          <p:nvPicPr>
            <p:cNvPr id="605" name="Google Shape;605;p50"/>
            <p:cNvPicPr preferRelativeResize="0"/>
            <p:nvPr/>
          </p:nvPicPr>
          <p:blipFill>
            <a:blip r:embed="rId7">
              <a:alphaModFix/>
            </a:blip>
            <a:stretch>
              <a:fillRect/>
            </a:stretch>
          </p:blipFill>
          <p:spPr>
            <a:xfrm>
              <a:off x="2322925" y="2247025"/>
              <a:ext cx="360000" cy="360000"/>
            </a:xfrm>
            <a:prstGeom prst="rect">
              <a:avLst/>
            </a:prstGeom>
            <a:noFill/>
            <a:ln>
              <a:noFill/>
            </a:ln>
          </p:spPr>
        </p:pic>
      </p:grpSp>
      <p:pic>
        <p:nvPicPr>
          <p:cNvPr id="606" name="Google Shape;606;p50"/>
          <p:cNvPicPr preferRelativeResize="0"/>
          <p:nvPr/>
        </p:nvPicPr>
        <p:blipFill rotWithShape="1">
          <a:blip r:embed="rId3">
            <a:alphaModFix/>
          </a:blip>
          <a:srcRect l="1038" t="18041" r="75097" b="60682"/>
          <a:stretch/>
        </p:blipFill>
        <p:spPr>
          <a:xfrm>
            <a:off x="5022600" y="1631975"/>
            <a:ext cx="3925927" cy="2375427"/>
          </a:xfrm>
          <a:prstGeom prst="rect">
            <a:avLst/>
          </a:prstGeom>
          <a:noFill/>
          <a:ln w="28575" cap="flat" cmpd="sng">
            <a:solidFill>
              <a:srgbClr val="0003FF"/>
            </a:solidFill>
            <a:prstDash val="solid"/>
            <a:round/>
            <a:headEnd type="none" w="sm" len="sm"/>
            <a:tailEnd type="none" w="sm" len="sm"/>
          </a:ln>
        </p:spPr>
      </p:pic>
      <p:sp>
        <p:nvSpPr>
          <p:cNvPr id="607" name="Google Shape;607;p50"/>
          <p:cNvSpPr txBox="1"/>
          <p:nvPr/>
        </p:nvSpPr>
        <p:spPr>
          <a:xfrm>
            <a:off x="652425" y="870400"/>
            <a:ext cx="4162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AirFeature in order to give more information on the actual feature type we’re observing and not only the spatial sample or specimen</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Currently only ‘Air’ as subtype. Other ENVO for example also specifies ‘contaminated air’</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pic>
        <p:nvPicPr>
          <p:cNvPr id="608" name="Google Shape;608;p50"/>
          <p:cNvPicPr preferRelativeResize="0"/>
          <p:nvPr/>
        </p:nvPicPr>
        <p:blipFill>
          <a:blip r:embed="rId8">
            <a:alphaModFix/>
          </a:blip>
          <a:stretch>
            <a:fillRect/>
          </a:stretch>
        </p:blipFill>
        <p:spPr>
          <a:xfrm>
            <a:off x="1186377" y="2440325"/>
            <a:ext cx="2851600" cy="2674275"/>
          </a:xfrm>
          <a:prstGeom prst="rect">
            <a:avLst/>
          </a:prstGeom>
          <a:noFill/>
          <a:ln>
            <a:noFill/>
          </a:ln>
        </p:spPr>
      </p:pic>
      <p:pic>
        <p:nvPicPr>
          <p:cNvPr id="609" name="Google Shape;609;p50"/>
          <p:cNvPicPr preferRelativeResize="0"/>
          <p:nvPr/>
        </p:nvPicPr>
        <p:blipFill rotWithShape="1">
          <a:blip r:embed="rId9">
            <a:alphaModFix/>
          </a:blip>
          <a:srcRect l="16378" t="31689" r="13054" b="9121"/>
          <a:stretch/>
        </p:blipFill>
        <p:spPr>
          <a:xfrm>
            <a:off x="6030394" y="1726800"/>
            <a:ext cx="964377" cy="661800"/>
          </a:xfrm>
          <a:prstGeom prst="rect">
            <a:avLst/>
          </a:prstGeom>
          <a:noFill/>
          <a:ln>
            <a:noFill/>
          </a:ln>
        </p:spPr>
      </p:pic>
      <p:sp>
        <p:nvSpPr>
          <p:cNvPr id="610" name="Google Shape;610;p50"/>
          <p:cNvSpPr txBox="1"/>
          <p:nvPr/>
        </p:nvSpPr>
        <p:spPr>
          <a:xfrm>
            <a:off x="5587825" y="4525275"/>
            <a:ext cx="4337400" cy="4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000"/>
              <a:t>SampledFeature</a:t>
            </a:r>
            <a:endParaRPr sz="2000" i="1" u="none" strike="noStrike" cap="none">
              <a:solidFill>
                <a:srgbClr val="000000"/>
              </a:solidFill>
            </a:endParaRPr>
          </a:p>
        </p:txBody>
      </p:sp>
      <p:pic>
        <p:nvPicPr>
          <p:cNvPr id="611" name="Google Shape;611;p50"/>
          <p:cNvPicPr preferRelativeResize="0"/>
          <p:nvPr/>
        </p:nvPicPr>
        <p:blipFill>
          <a:blip r:embed="rId10">
            <a:alphaModFix/>
          </a:blip>
          <a:stretch>
            <a:fillRect/>
          </a:stretch>
        </p:blipFill>
        <p:spPr>
          <a:xfrm>
            <a:off x="5030575" y="4525238"/>
            <a:ext cx="435351" cy="4353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1"/>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Water Model</a:t>
            </a:r>
            <a:endParaRPr sz="3200" b="1" i="0" u="none" strike="noStrike" cap="none">
              <a:solidFill>
                <a:srgbClr val="000000"/>
              </a:solidFill>
              <a:latin typeface="Arial"/>
              <a:ea typeface="Arial"/>
              <a:cs typeface="Arial"/>
              <a:sym typeface="Arial"/>
            </a:endParaRPr>
          </a:p>
        </p:txBody>
      </p:sp>
      <p:grpSp>
        <p:nvGrpSpPr>
          <p:cNvPr id="617" name="Google Shape;617;p51"/>
          <p:cNvGrpSpPr/>
          <p:nvPr/>
        </p:nvGrpSpPr>
        <p:grpSpPr>
          <a:xfrm>
            <a:off x="1819750" y="779600"/>
            <a:ext cx="5710500" cy="4272676"/>
            <a:chOff x="1819750" y="779600"/>
            <a:chExt cx="5710500" cy="4272676"/>
          </a:xfrm>
        </p:grpSpPr>
        <p:pic>
          <p:nvPicPr>
            <p:cNvPr id="618" name="Google Shape;618;p51"/>
            <p:cNvPicPr preferRelativeResize="0"/>
            <p:nvPr/>
          </p:nvPicPr>
          <p:blipFill rotWithShape="1">
            <a:blip r:embed="rId3">
              <a:alphaModFix/>
            </a:blip>
            <a:srcRect l="1660" t="1675" r="27079" b="19285"/>
            <a:stretch/>
          </p:blipFill>
          <p:spPr>
            <a:xfrm>
              <a:off x="2322925" y="779600"/>
              <a:ext cx="4867021" cy="4272676"/>
            </a:xfrm>
            <a:prstGeom prst="rect">
              <a:avLst/>
            </a:prstGeom>
            <a:noFill/>
            <a:ln>
              <a:noFill/>
            </a:ln>
          </p:spPr>
        </p:pic>
        <p:sp>
          <p:nvSpPr>
            <p:cNvPr id="619" name="Google Shape;619;p51"/>
            <p:cNvSpPr/>
            <p:nvPr/>
          </p:nvSpPr>
          <p:spPr>
            <a:xfrm>
              <a:off x="5573650" y="779600"/>
              <a:ext cx="1956600" cy="17922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a:off x="1819750" y="1441500"/>
              <a:ext cx="2435700" cy="16851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a:off x="1819750" y="779600"/>
              <a:ext cx="3753900" cy="6618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a:off x="6556806" y="2571739"/>
              <a:ext cx="973200" cy="6570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a:off x="4255450" y="1441400"/>
              <a:ext cx="1318200" cy="1130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a:off x="4914550" y="2571823"/>
              <a:ext cx="1642200" cy="2433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51"/>
            <p:cNvGrpSpPr/>
            <p:nvPr/>
          </p:nvGrpSpPr>
          <p:grpSpPr>
            <a:xfrm>
              <a:off x="4328195" y="935642"/>
              <a:ext cx="1172705" cy="792914"/>
              <a:chOff x="3139575" y="1206025"/>
              <a:chExt cx="874500" cy="628200"/>
            </a:xfrm>
          </p:grpSpPr>
          <p:pic>
            <p:nvPicPr>
              <p:cNvPr id="626" name="Google Shape;626;p51"/>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627" name="Google Shape;627;p51"/>
              <p:cNvSpPr txBox="1"/>
              <p:nvPr/>
            </p:nvSpPr>
            <p:spPr>
              <a:xfrm>
                <a:off x="3139575" y="1566025"/>
                <a:ext cx="874500" cy="26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pic>
          <p:nvPicPr>
            <p:cNvPr id="628" name="Google Shape;628;p51"/>
            <p:cNvPicPr preferRelativeResize="0"/>
            <p:nvPr/>
          </p:nvPicPr>
          <p:blipFill>
            <a:blip r:embed="rId5">
              <a:alphaModFix/>
            </a:blip>
            <a:stretch>
              <a:fillRect/>
            </a:stretch>
          </p:blipFill>
          <p:spPr>
            <a:xfrm>
              <a:off x="6371950" y="1495700"/>
              <a:ext cx="360000" cy="360000"/>
            </a:xfrm>
            <a:prstGeom prst="rect">
              <a:avLst/>
            </a:prstGeom>
            <a:noFill/>
            <a:ln>
              <a:noFill/>
            </a:ln>
          </p:spPr>
        </p:pic>
        <p:sp>
          <p:nvSpPr>
            <p:cNvPr id="629" name="Google Shape;629;p51"/>
            <p:cNvSpPr txBox="1"/>
            <p:nvPr/>
          </p:nvSpPr>
          <p:spPr>
            <a:xfrm>
              <a:off x="6114700" y="1861625"/>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630" name="Google Shape;630;p51"/>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31" name="Google Shape;631;p51"/>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32" name="Google Shape;632;p51"/>
            <p:cNvSpPr txBox="1"/>
            <p:nvPr/>
          </p:nvSpPr>
          <p:spPr>
            <a:xfrm>
              <a:off x="2065675" y="2642575"/>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633" name="Google Shape;633;p51"/>
            <p:cNvSpPr txBox="1"/>
            <p:nvPr/>
          </p:nvSpPr>
          <p:spPr>
            <a:xfrm>
              <a:off x="6606150" y="2953675"/>
              <a:ext cx="87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634" name="Google Shape;634;p51"/>
            <p:cNvSpPr/>
            <p:nvPr/>
          </p:nvSpPr>
          <p:spPr>
            <a:xfrm>
              <a:off x="4255450" y="2571750"/>
              <a:ext cx="659100" cy="5550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2"/>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Water Model (1) Sampling</a:t>
            </a:r>
            <a:endParaRPr sz="3200" b="1" i="0" u="none" strike="noStrike" cap="none">
              <a:solidFill>
                <a:srgbClr val="000000"/>
              </a:solidFill>
              <a:latin typeface="Arial"/>
              <a:ea typeface="Arial"/>
              <a:cs typeface="Arial"/>
              <a:sym typeface="Arial"/>
            </a:endParaRPr>
          </a:p>
        </p:txBody>
      </p:sp>
      <p:grpSp>
        <p:nvGrpSpPr>
          <p:cNvPr id="640" name="Google Shape;640;p52"/>
          <p:cNvGrpSpPr/>
          <p:nvPr/>
        </p:nvGrpSpPr>
        <p:grpSpPr>
          <a:xfrm>
            <a:off x="7809647" y="134542"/>
            <a:ext cx="1256881" cy="940416"/>
            <a:chOff x="1819750" y="779600"/>
            <a:chExt cx="5710500" cy="4272676"/>
          </a:xfrm>
        </p:grpSpPr>
        <p:pic>
          <p:nvPicPr>
            <p:cNvPr id="641" name="Google Shape;641;p52"/>
            <p:cNvPicPr preferRelativeResize="0"/>
            <p:nvPr/>
          </p:nvPicPr>
          <p:blipFill rotWithShape="1">
            <a:blip r:embed="rId3">
              <a:alphaModFix/>
            </a:blip>
            <a:srcRect l="1660" t="1675" r="27079" b="19285"/>
            <a:stretch/>
          </p:blipFill>
          <p:spPr>
            <a:xfrm>
              <a:off x="2322925" y="779600"/>
              <a:ext cx="4867021" cy="4272676"/>
            </a:xfrm>
            <a:prstGeom prst="rect">
              <a:avLst/>
            </a:prstGeom>
            <a:noFill/>
            <a:ln>
              <a:noFill/>
            </a:ln>
          </p:spPr>
        </p:pic>
        <p:sp>
          <p:nvSpPr>
            <p:cNvPr id="642" name="Google Shape;642;p52"/>
            <p:cNvSpPr/>
            <p:nvPr/>
          </p:nvSpPr>
          <p:spPr>
            <a:xfrm>
              <a:off x="5573650" y="779600"/>
              <a:ext cx="1956600" cy="17922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2"/>
            <p:cNvSpPr/>
            <p:nvPr/>
          </p:nvSpPr>
          <p:spPr>
            <a:xfrm>
              <a:off x="1819750" y="1441500"/>
              <a:ext cx="2435700" cy="16851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1819750" y="779600"/>
              <a:ext cx="3753900" cy="6618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p:nvPr/>
          </p:nvSpPr>
          <p:spPr>
            <a:xfrm>
              <a:off x="6556806" y="2571739"/>
              <a:ext cx="973200" cy="6570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4255450" y="1441400"/>
              <a:ext cx="1318200" cy="1130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p:nvPr/>
          </p:nvSpPr>
          <p:spPr>
            <a:xfrm>
              <a:off x="4914550" y="2571823"/>
              <a:ext cx="1642200" cy="2433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52"/>
            <p:cNvPicPr preferRelativeResize="0"/>
            <p:nvPr/>
          </p:nvPicPr>
          <p:blipFill>
            <a:blip r:embed="rId4">
              <a:alphaModFix/>
            </a:blip>
            <a:stretch>
              <a:fillRect/>
            </a:stretch>
          </p:blipFill>
          <p:spPr>
            <a:xfrm>
              <a:off x="4673151" y="935642"/>
              <a:ext cx="482760" cy="454392"/>
            </a:xfrm>
            <a:prstGeom prst="rect">
              <a:avLst/>
            </a:prstGeom>
            <a:noFill/>
            <a:ln>
              <a:noFill/>
            </a:ln>
          </p:spPr>
        </p:pic>
        <p:pic>
          <p:nvPicPr>
            <p:cNvPr id="649" name="Google Shape;649;p52"/>
            <p:cNvPicPr preferRelativeResize="0"/>
            <p:nvPr/>
          </p:nvPicPr>
          <p:blipFill>
            <a:blip r:embed="rId5">
              <a:alphaModFix/>
            </a:blip>
            <a:stretch>
              <a:fillRect/>
            </a:stretch>
          </p:blipFill>
          <p:spPr>
            <a:xfrm>
              <a:off x="6371950" y="1495700"/>
              <a:ext cx="360000" cy="360000"/>
            </a:xfrm>
            <a:prstGeom prst="rect">
              <a:avLst/>
            </a:prstGeom>
            <a:noFill/>
            <a:ln>
              <a:noFill/>
            </a:ln>
          </p:spPr>
        </p:pic>
        <p:pic>
          <p:nvPicPr>
            <p:cNvPr id="650" name="Google Shape;650;p52"/>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51" name="Google Shape;651;p52"/>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52" name="Google Shape;652;p52"/>
            <p:cNvSpPr/>
            <p:nvPr/>
          </p:nvSpPr>
          <p:spPr>
            <a:xfrm>
              <a:off x="4255450" y="2571750"/>
              <a:ext cx="659100" cy="5550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52"/>
          <p:cNvSpPr txBox="1"/>
          <p:nvPr/>
        </p:nvSpPr>
        <p:spPr>
          <a:xfrm>
            <a:off x="652425" y="1175200"/>
            <a:ext cx="44664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Similar to air, we also specified a WaterFeature where we’ll be able to specify which type of water feature is being observed</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The current list in the model is a codelist that was derived from a combination between WISE &amp; OGC HY</a:t>
            </a:r>
            <a:endParaRPr>
              <a:latin typeface="Proxima Nova"/>
              <a:ea typeface="Proxima Nova"/>
              <a:cs typeface="Proxima Nova"/>
              <a:sym typeface="Proxima Nova"/>
            </a:endParaRPr>
          </a:p>
        </p:txBody>
      </p:sp>
      <p:pic>
        <p:nvPicPr>
          <p:cNvPr id="654" name="Google Shape;654;p52"/>
          <p:cNvPicPr preferRelativeResize="0"/>
          <p:nvPr/>
        </p:nvPicPr>
        <p:blipFill rotWithShape="1">
          <a:blip r:embed="rId3">
            <a:alphaModFix/>
          </a:blip>
          <a:srcRect l="2641" t="14708" r="68837" b="54029"/>
          <a:stretch/>
        </p:blipFill>
        <p:spPr>
          <a:xfrm>
            <a:off x="5216675" y="1276675"/>
            <a:ext cx="3797700" cy="3294525"/>
          </a:xfrm>
          <a:prstGeom prst="rect">
            <a:avLst/>
          </a:prstGeom>
          <a:noFill/>
          <a:ln w="28575" cap="flat" cmpd="sng">
            <a:solidFill>
              <a:srgbClr val="0003FF"/>
            </a:solidFill>
            <a:prstDash val="solid"/>
            <a:round/>
            <a:headEnd type="none" w="sm" len="sm"/>
            <a:tailEnd type="none" w="sm" len="sm"/>
          </a:ln>
        </p:spPr>
      </p:pic>
      <p:pic>
        <p:nvPicPr>
          <p:cNvPr id="655" name="Google Shape;655;p52"/>
          <p:cNvPicPr preferRelativeResize="0"/>
          <p:nvPr/>
        </p:nvPicPr>
        <p:blipFill rotWithShape="1">
          <a:blip r:embed="rId8">
            <a:alphaModFix/>
          </a:blip>
          <a:srcRect l="40153" t="11617" r="49088" b="3765"/>
          <a:stretch/>
        </p:blipFill>
        <p:spPr>
          <a:xfrm>
            <a:off x="5600399" y="3157863"/>
            <a:ext cx="983702" cy="1363025"/>
          </a:xfrm>
          <a:prstGeom prst="rect">
            <a:avLst/>
          </a:prstGeom>
          <a:noFill/>
          <a:ln>
            <a:noFill/>
          </a:ln>
        </p:spPr>
      </p:pic>
      <p:pic>
        <p:nvPicPr>
          <p:cNvPr id="656" name="Google Shape;656;p52"/>
          <p:cNvPicPr preferRelativeResize="0"/>
          <p:nvPr/>
        </p:nvPicPr>
        <p:blipFill>
          <a:blip r:embed="rId9">
            <a:alphaModFix/>
          </a:blip>
          <a:stretch>
            <a:fillRect/>
          </a:stretch>
        </p:blipFill>
        <p:spPr>
          <a:xfrm>
            <a:off x="3854838" y="2621000"/>
            <a:ext cx="1166425" cy="1950200"/>
          </a:xfrm>
          <a:prstGeom prst="rect">
            <a:avLst/>
          </a:prstGeom>
          <a:noFill/>
          <a:ln w="9525" cap="flat" cmpd="sng">
            <a:solidFill>
              <a:srgbClr val="000000"/>
            </a:solidFill>
            <a:prstDash val="solid"/>
            <a:round/>
            <a:headEnd type="none" w="sm" len="sm"/>
            <a:tailEnd type="none" w="sm" len="sm"/>
          </a:ln>
        </p:spPr>
      </p:pic>
      <p:sp>
        <p:nvSpPr>
          <p:cNvPr id="657" name="Google Shape;657;p52"/>
          <p:cNvSpPr txBox="1"/>
          <p:nvPr/>
        </p:nvSpPr>
        <p:spPr>
          <a:xfrm>
            <a:off x="628650" y="2836400"/>
            <a:ext cx="3226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As illustrated earlier this water feature can be typed by a codelist or by instancing a subclass of the WaterFeature of a specific kind (like in the example of the canal)</a:t>
            </a:r>
            <a:endParaRPr/>
          </a:p>
        </p:txBody>
      </p:sp>
      <p:sp>
        <p:nvSpPr>
          <p:cNvPr id="658" name="Google Shape;658;p52"/>
          <p:cNvSpPr txBox="1"/>
          <p:nvPr/>
        </p:nvSpPr>
        <p:spPr>
          <a:xfrm>
            <a:off x="1168225" y="4525275"/>
            <a:ext cx="4337400" cy="4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000"/>
              <a:t>SampledFeature</a:t>
            </a:r>
            <a:endParaRPr sz="2000" i="1" u="none" strike="noStrike" cap="none">
              <a:solidFill>
                <a:srgbClr val="000000"/>
              </a:solidFill>
            </a:endParaRPr>
          </a:p>
        </p:txBody>
      </p:sp>
      <p:pic>
        <p:nvPicPr>
          <p:cNvPr id="659" name="Google Shape;659;p52"/>
          <p:cNvPicPr preferRelativeResize="0"/>
          <p:nvPr/>
        </p:nvPicPr>
        <p:blipFill>
          <a:blip r:embed="rId10">
            <a:alphaModFix/>
          </a:blip>
          <a:stretch>
            <a:fillRect/>
          </a:stretch>
        </p:blipFill>
        <p:spPr>
          <a:xfrm>
            <a:off x="610975" y="4525238"/>
            <a:ext cx="435351" cy="4353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3"/>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Water Model (2) Observation</a:t>
            </a:r>
            <a:endParaRPr sz="3200" b="1" i="0" u="none" strike="noStrike" cap="none">
              <a:solidFill>
                <a:srgbClr val="000000"/>
              </a:solidFill>
              <a:latin typeface="Arial"/>
              <a:ea typeface="Arial"/>
              <a:cs typeface="Arial"/>
              <a:sym typeface="Arial"/>
            </a:endParaRPr>
          </a:p>
        </p:txBody>
      </p:sp>
      <p:grpSp>
        <p:nvGrpSpPr>
          <p:cNvPr id="665" name="Google Shape;665;p53"/>
          <p:cNvGrpSpPr/>
          <p:nvPr/>
        </p:nvGrpSpPr>
        <p:grpSpPr>
          <a:xfrm>
            <a:off x="7809647" y="134542"/>
            <a:ext cx="1256881" cy="940416"/>
            <a:chOff x="1819750" y="779600"/>
            <a:chExt cx="5710500" cy="4272676"/>
          </a:xfrm>
        </p:grpSpPr>
        <p:pic>
          <p:nvPicPr>
            <p:cNvPr id="666" name="Google Shape;666;p53"/>
            <p:cNvPicPr preferRelativeResize="0"/>
            <p:nvPr/>
          </p:nvPicPr>
          <p:blipFill rotWithShape="1">
            <a:blip r:embed="rId3">
              <a:alphaModFix/>
            </a:blip>
            <a:srcRect l="1660" t="1675" r="27079" b="19285"/>
            <a:stretch/>
          </p:blipFill>
          <p:spPr>
            <a:xfrm>
              <a:off x="2322925" y="779600"/>
              <a:ext cx="4867021" cy="4272676"/>
            </a:xfrm>
            <a:prstGeom prst="rect">
              <a:avLst/>
            </a:prstGeom>
            <a:noFill/>
            <a:ln>
              <a:noFill/>
            </a:ln>
          </p:spPr>
        </p:pic>
        <p:sp>
          <p:nvSpPr>
            <p:cNvPr id="667" name="Google Shape;667;p53"/>
            <p:cNvSpPr/>
            <p:nvPr/>
          </p:nvSpPr>
          <p:spPr>
            <a:xfrm>
              <a:off x="5573650" y="779600"/>
              <a:ext cx="1956600" cy="1792200"/>
            </a:xfrm>
            <a:prstGeom prst="rect">
              <a:avLst/>
            </a:prstGeom>
            <a:solidFill>
              <a:srgbClr val="FFAA00">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1819750" y="1441500"/>
              <a:ext cx="2435700" cy="16851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3"/>
            <p:cNvSpPr/>
            <p:nvPr/>
          </p:nvSpPr>
          <p:spPr>
            <a:xfrm>
              <a:off x="1819750" y="779600"/>
              <a:ext cx="3753900" cy="6618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3"/>
            <p:cNvSpPr/>
            <p:nvPr/>
          </p:nvSpPr>
          <p:spPr>
            <a:xfrm>
              <a:off x="6556806" y="2571739"/>
              <a:ext cx="973200" cy="657000"/>
            </a:xfrm>
            <a:prstGeom prst="rect">
              <a:avLst/>
            </a:prstGeom>
            <a:solidFill>
              <a:srgbClr val="00D9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p:nvPr/>
          </p:nvSpPr>
          <p:spPr>
            <a:xfrm>
              <a:off x="4255450" y="1441400"/>
              <a:ext cx="1318200" cy="11304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p:nvPr/>
          </p:nvSpPr>
          <p:spPr>
            <a:xfrm>
              <a:off x="4914550" y="2571823"/>
              <a:ext cx="1642200" cy="2433600"/>
            </a:xfrm>
            <a:prstGeom prst="rect">
              <a:avLst/>
            </a:prstGeom>
            <a:solidFill>
              <a:srgbClr val="FF005E">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3" name="Google Shape;673;p53"/>
            <p:cNvPicPr preferRelativeResize="0"/>
            <p:nvPr/>
          </p:nvPicPr>
          <p:blipFill>
            <a:blip r:embed="rId4">
              <a:alphaModFix/>
            </a:blip>
            <a:stretch>
              <a:fillRect/>
            </a:stretch>
          </p:blipFill>
          <p:spPr>
            <a:xfrm>
              <a:off x="4673151" y="935642"/>
              <a:ext cx="482760" cy="454392"/>
            </a:xfrm>
            <a:prstGeom prst="rect">
              <a:avLst/>
            </a:prstGeom>
            <a:noFill/>
            <a:ln>
              <a:noFill/>
            </a:ln>
          </p:spPr>
        </p:pic>
        <p:pic>
          <p:nvPicPr>
            <p:cNvPr id="674" name="Google Shape;674;p53"/>
            <p:cNvPicPr preferRelativeResize="0"/>
            <p:nvPr/>
          </p:nvPicPr>
          <p:blipFill>
            <a:blip r:embed="rId5">
              <a:alphaModFix/>
            </a:blip>
            <a:stretch>
              <a:fillRect/>
            </a:stretch>
          </p:blipFill>
          <p:spPr>
            <a:xfrm>
              <a:off x="6371950" y="1495700"/>
              <a:ext cx="360000" cy="360000"/>
            </a:xfrm>
            <a:prstGeom prst="rect">
              <a:avLst/>
            </a:prstGeom>
            <a:noFill/>
            <a:ln>
              <a:noFill/>
            </a:ln>
          </p:spPr>
        </p:pic>
        <p:pic>
          <p:nvPicPr>
            <p:cNvPr id="675" name="Google Shape;675;p53"/>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676" name="Google Shape;676;p53"/>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677" name="Google Shape;677;p53"/>
            <p:cNvSpPr/>
            <p:nvPr/>
          </p:nvSpPr>
          <p:spPr>
            <a:xfrm>
              <a:off x="4255450" y="2571750"/>
              <a:ext cx="659100" cy="555000"/>
            </a:xfrm>
            <a:prstGeom prst="rect">
              <a:avLst/>
            </a:prstGeom>
            <a:solidFill>
              <a:srgbClr val="0003FF">
                <a:alpha val="29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53"/>
          <p:cNvSpPr txBox="1"/>
          <p:nvPr/>
        </p:nvSpPr>
        <p:spPr>
          <a:xfrm>
            <a:off x="652425" y="1175200"/>
            <a:ext cx="4466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Specifically for water there was also the need to observe biological properties. Therefore we have added the </a:t>
            </a:r>
            <a:r>
              <a:rPr lang="en-GB" b="1">
                <a:latin typeface="Proxima Nova"/>
                <a:ea typeface="Proxima Nova"/>
                <a:cs typeface="Proxima Nova"/>
                <a:sym typeface="Proxima Nova"/>
              </a:rPr>
              <a:t>BioIndicatorObservation </a:t>
            </a:r>
            <a:r>
              <a:rPr lang="en-GB">
                <a:latin typeface="Proxima Nova"/>
                <a:ea typeface="Proxima Nova"/>
                <a:cs typeface="Proxima Nova"/>
                <a:sym typeface="Proxima Nova"/>
              </a:rPr>
              <a:t>(countObservation) as well as the </a:t>
            </a:r>
            <a:r>
              <a:rPr lang="en-GB" b="1">
                <a:latin typeface="Proxima Nova"/>
                <a:ea typeface="Proxima Nova"/>
                <a:cs typeface="Proxima Nova"/>
                <a:sym typeface="Proxima Nova"/>
              </a:rPr>
              <a:t>BioIndexObservation </a:t>
            </a:r>
            <a:r>
              <a:rPr lang="en-GB">
                <a:latin typeface="Proxima Nova"/>
                <a:ea typeface="Proxima Nova"/>
                <a:cs typeface="Proxima Nova"/>
                <a:sym typeface="Proxima Nova"/>
              </a:rPr>
              <a:t>(Measurement)</a:t>
            </a:r>
            <a:endParaRPr>
              <a:latin typeface="Proxima Nova"/>
              <a:ea typeface="Proxima Nova"/>
              <a:cs typeface="Proxima Nova"/>
              <a:sym typeface="Proxima Nova"/>
            </a:endParaRPr>
          </a:p>
        </p:txBody>
      </p:sp>
      <p:pic>
        <p:nvPicPr>
          <p:cNvPr id="679" name="Google Shape;679;p53"/>
          <p:cNvPicPr preferRelativeResize="0"/>
          <p:nvPr/>
        </p:nvPicPr>
        <p:blipFill rotWithShape="1">
          <a:blip r:embed="rId3">
            <a:alphaModFix/>
          </a:blip>
          <a:srcRect l="21038" t="24158" r="33176" b="20824"/>
          <a:stretch/>
        </p:blipFill>
        <p:spPr>
          <a:xfrm>
            <a:off x="5216675" y="1276675"/>
            <a:ext cx="3797700" cy="3611878"/>
          </a:xfrm>
          <a:prstGeom prst="rect">
            <a:avLst/>
          </a:prstGeom>
          <a:noFill/>
          <a:ln w="28575" cap="flat" cmpd="sng">
            <a:solidFill>
              <a:srgbClr val="FF005E"/>
            </a:solidFill>
            <a:prstDash val="solid"/>
            <a:round/>
            <a:headEnd type="none" w="sm" len="sm"/>
            <a:tailEnd type="none" w="sm" len="sm"/>
          </a:ln>
        </p:spPr>
      </p:pic>
      <p:grpSp>
        <p:nvGrpSpPr>
          <p:cNvPr id="680" name="Google Shape;680;p53"/>
          <p:cNvGrpSpPr/>
          <p:nvPr/>
        </p:nvGrpSpPr>
        <p:grpSpPr>
          <a:xfrm>
            <a:off x="5399475" y="3688700"/>
            <a:ext cx="1256874" cy="940400"/>
            <a:chOff x="3876250" y="3320850"/>
            <a:chExt cx="1256874" cy="940400"/>
          </a:xfrm>
        </p:grpSpPr>
        <p:pic>
          <p:nvPicPr>
            <p:cNvPr id="681" name="Google Shape;681;p53"/>
            <p:cNvPicPr preferRelativeResize="0"/>
            <p:nvPr/>
          </p:nvPicPr>
          <p:blipFill rotWithShape="1">
            <a:blip r:embed="rId8">
              <a:alphaModFix/>
            </a:blip>
            <a:srcRect l="65206" t="35683" r="25020" b="38371"/>
            <a:stretch/>
          </p:blipFill>
          <p:spPr>
            <a:xfrm>
              <a:off x="3940598" y="3320850"/>
              <a:ext cx="893677" cy="417900"/>
            </a:xfrm>
            <a:prstGeom prst="rect">
              <a:avLst/>
            </a:prstGeom>
            <a:noFill/>
            <a:ln>
              <a:noFill/>
            </a:ln>
          </p:spPr>
        </p:pic>
        <p:pic>
          <p:nvPicPr>
            <p:cNvPr id="682" name="Google Shape;682;p53"/>
            <p:cNvPicPr preferRelativeResize="0"/>
            <p:nvPr/>
          </p:nvPicPr>
          <p:blipFill rotWithShape="1">
            <a:blip r:embed="rId8">
              <a:alphaModFix/>
            </a:blip>
            <a:srcRect l="85196" t="35403" r="1058" b="35860"/>
            <a:stretch/>
          </p:blipFill>
          <p:spPr>
            <a:xfrm>
              <a:off x="3876250" y="3798350"/>
              <a:ext cx="1256874" cy="462900"/>
            </a:xfrm>
            <a:prstGeom prst="rect">
              <a:avLst/>
            </a:prstGeom>
            <a:noFill/>
            <a:ln>
              <a:noFill/>
            </a:ln>
          </p:spPr>
        </p:pic>
      </p:grpSp>
      <p:pic>
        <p:nvPicPr>
          <p:cNvPr id="683" name="Google Shape;683;p53"/>
          <p:cNvPicPr preferRelativeResize="0"/>
          <p:nvPr/>
        </p:nvPicPr>
        <p:blipFill>
          <a:blip r:embed="rId9">
            <a:alphaModFix/>
          </a:blip>
          <a:stretch>
            <a:fillRect/>
          </a:stretch>
        </p:blipFill>
        <p:spPr>
          <a:xfrm>
            <a:off x="394650" y="2766900"/>
            <a:ext cx="4624625" cy="2146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537882" y="4208929"/>
            <a:ext cx="1533000" cy="83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 name="Google Shape;170;p2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Agenda</a:t>
            </a:r>
            <a:endParaRPr/>
          </a:p>
        </p:txBody>
      </p:sp>
      <p:graphicFrame>
        <p:nvGraphicFramePr>
          <p:cNvPr id="171" name="Google Shape;171;p24"/>
          <p:cNvGraphicFramePr/>
          <p:nvPr/>
        </p:nvGraphicFramePr>
        <p:xfrm>
          <a:off x="430175" y="1145425"/>
          <a:ext cx="8283625" cy="3063490"/>
        </p:xfrm>
        <a:graphic>
          <a:graphicData uri="http://schemas.openxmlformats.org/drawingml/2006/table">
            <a:tbl>
              <a:tblPr>
                <a:noFill/>
                <a:tableStyleId>{3CD2A023-9AB0-4071-82FF-F3E75473B952}</a:tableStyleId>
              </a:tblPr>
              <a:tblGrid>
                <a:gridCol w="2761225">
                  <a:extLst>
                    <a:ext uri="{9D8B030D-6E8A-4147-A177-3AD203B41FA5}">
                      <a16:colId xmlns:a16="http://schemas.microsoft.com/office/drawing/2014/main" val="20000"/>
                    </a:ext>
                  </a:extLst>
                </a:gridCol>
                <a:gridCol w="2761200">
                  <a:extLst>
                    <a:ext uri="{9D8B030D-6E8A-4147-A177-3AD203B41FA5}">
                      <a16:colId xmlns:a16="http://schemas.microsoft.com/office/drawing/2014/main" val="20001"/>
                    </a:ext>
                  </a:extLst>
                </a:gridCol>
                <a:gridCol w="276120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GB" b="1">
                          <a:solidFill>
                            <a:srgbClr val="FFFFFF"/>
                          </a:solidFill>
                        </a:rPr>
                        <a:t>Topic</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tc>
                  <a:txBody>
                    <a:bodyPr/>
                    <a:lstStyle/>
                    <a:p>
                      <a:pPr marL="0" lvl="0" indent="0" algn="ctr" rtl="0">
                        <a:spcBef>
                          <a:spcPts val="0"/>
                        </a:spcBef>
                        <a:spcAft>
                          <a:spcPts val="0"/>
                        </a:spcAft>
                        <a:buNone/>
                      </a:pPr>
                      <a:r>
                        <a:rPr lang="en-GB" b="1">
                          <a:solidFill>
                            <a:srgbClr val="FFFFFF"/>
                          </a:solidFill>
                        </a:rPr>
                        <a:t>Time (mins)</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tc>
                  <a:txBody>
                    <a:bodyPr/>
                    <a:lstStyle/>
                    <a:p>
                      <a:pPr marL="0" lvl="0" indent="0" algn="ctr" rtl="0">
                        <a:spcBef>
                          <a:spcPts val="0"/>
                        </a:spcBef>
                        <a:spcAft>
                          <a:spcPts val="0"/>
                        </a:spcAft>
                        <a:buNone/>
                      </a:pPr>
                      <a:r>
                        <a:rPr lang="en-GB" b="1">
                          <a:solidFill>
                            <a:srgbClr val="FFFFFF"/>
                          </a:solidFill>
                        </a:rPr>
                        <a:t>Timestamps</a:t>
                      </a:r>
                      <a:endParaRPr b="1">
                        <a:solidFill>
                          <a:srgbClr val="FFFFFF"/>
                        </a:solidFill>
                      </a:endParaRPr>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D04A0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900" b="1"/>
                        <a:t>Start TW2</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13:05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1"/>
                  </a:ext>
                </a:extLst>
              </a:tr>
              <a:tr h="341450">
                <a:tc>
                  <a:txBody>
                    <a:bodyPr/>
                    <a:lstStyle/>
                    <a:p>
                      <a:pPr marL="0" lvl="0" indent="0" algn="l" rtl="0">
                        <a:spcBef>
                          <a:spcPts val="0"/>
                        </a:spcBef>
                        <a:spcAft>
                          <a:spcPts val="0"/>
                        </a:spcAft>
                        <a:buNone/>
                      </a:pPr>
                      <a:r>
                        <a:rPr lang="en-GB" sz="900" b="1"/>
                        <a:t>Introduction &amp; Who’s in the room</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5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13:10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2"/>
                  </a:ext>
                </a:extLst>
              </a:tr>
              <a:tr h="341450">
                <a:tc>
                  <a:txBody>
                    <a:bodyPr/>
                    <a:lstStyle/>
                    <a:p>
                      <a:pPr marL="0" lvl="0" indent="0" algn="l" rtl="0">
                        <a:spcBef>
                          <a:spcPts val="0"/>
                        </a:spcBef>
                        <a:spcAft>
                          <a:spcPts val="0"/>
                        </a:spcAft>
                        <a:buNone/>
                      </a:pPr>
                      <a:r>
                        <a:rPr lang="en-GB" sz="900" b="1"/>
                        <a:t>TW2 Github Issues</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30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13:40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3"/>
                  </a:ext>
                </a:extLst>
              </a:tr>
              <a:tr h="341450">
                <a:tc>
                  <a:txBody>
                    <a:bodyPr/>
                    <a:lstStyle/>
                    <a:p>
                      <a:pPr marL="0" lvl="0" indent="0" algn="l" rtl="0">
                        <a:spcBef>
                          <a:spcPts val="0"/>
                        </a:spcBef>
                        <a:spcAft>
                          <a:spcPts val="0"/>
                        </a:spcAft>
                        <a:buNone/>
                      </a:pPr>
                      <a:r>
                        <a:rPr lang="en-GB" sz="900" b="1"/>
                        <a:t>Changes to the models since TW2</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13:50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4"/>
                  </a:ext>
                </a:extLst>
              </a:tr>
              <a:tr h="341450">
                <a:tc>
                  <a:txBody>
                    <a:bodyPr/>
                    <a:lstStyle/>
                    <a:p>
                      <a:pPr marL="0" lvl="0" indent="0" algn="l" rtl="0">
                        <a:spcBef>
                          <a:spcPts val="0"/>
                        </a:spcBef>
                        <a:spcAft>
                          <a:spcPts val="0"/>
                        </a:spcAft>
                        <a:buNone/>
                      </a:pPr>
                      <a:r>
                        <a:rPr lang="en-GB" sz="900" b="1"/>
                        <a:t>Break</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900"/>
                        <a:t>10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GB" sz="900"/>
                        <a:t>14:00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solidFill>
                      <a:srgbClr val="F4CCCC"/>
                    </a:solidFill>
                  </a:tcPr>
                </a:tc>
                <a:extLst>
                  <a:ext uri="{0D108BD9-81ED-4DB2-BD59-A6C34878D82A}">
                    <a16:rowId xmlns:a16="http://schemas.microsoft.com/office/drawing/2014/main" val="10005"/>
                  </a:ext>
                </a:extLst>
              </a:tr>
              <a:tr h="341450">
                <a:tc>
                  <a:txBody>
                    <a:bodyPr/>
                    <a:lstStyle/>
                    <a:p>
                      <a:pPr marL="0" lvl="0" indent="0" algn="l" rtl="0">
                        <a:spcBef>
                          <a:spcPts val="0"/>
                        </a:spcBef>
                        <a:spcAft>
                          <a:spcPts val="0"/>
                        </a:spcAft>
                        <a:buNone/>
                      </a:pPr>
                      <a:r>
                        <a:rPr lang="en-GB" sz="900" b="1"/>
                        <a:t>Brainstorm exercise Attributes</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60 mins</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15:00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GB" sz="900" b="1"/>
                        <a:t>Validation Definitions</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10 min</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15:15</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GB" sz="900" b="1"/>
                        <a:t>Next Steps</a:t>
                      </a:r>
                      <a:endParaRPr sz="900" b="1"/>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5 min</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tc>
                  <a:txBody>
                    <a:bodyPr/>
                    <a:lstStyle/>
                    <a:p>
                      <a:pPr marL="0" lvl="0" indent="0" algn="l" rtl="0">
                        <a:spcBef>
                          <a:spcPts val="0"/>
                        </a:spcBef>
                        <a:spcAft>
                          <a:spcPts val="0"/>
                        </a:spcAft>
                        <a:buNone/>
                      </a:pPr>
                      <a:r>
                        <a:rPr lang="en-GB" sz="900"/>
                        <a:t>15:30</a:t>
                      </a:r>
                      <a:endParaRPr sz="900"/>
                    </a:p>
                  </a:txBody>
                  <a:tcPr marL="91425" marR="91425" marT="91425" marB="91425">
                    <a:lnL w="9525" cap="flat" cmpd="sng">
                      <a:solidFill>
                        <a:srgbClr val="D04A02"/>
                      </a:solidFill>
                      <a:prstDash val="solid"/>
                      <a:round/>
                      <a:headEnd type="none" w="sm" len="sm"/>
                      <a:tailEnd type="none" w="sm" len="sm"/>
                    </a:lnL>
                    <a:lnR w="9525" cap="flat" cmpd="sng">
                      <a:solidFill>
                        <a:srgbClr val="D04A02"/>
                      </a:solidFill>
                      <a:prstDash val="solid"/>
                      <a:round/>
                      <a:headEnd type="none" w="sm" len="sm"/>
                      <a:tailEnd type="none" w="sm" len="sm"/>
                    </a:lnR>
                    <a:lnT w="9525" cap="flat" cmpd="sng">
                      <a:solidFill>
                        <a:srgbClr val="D04A02"/>
                      </a:solidFill>
                      <a:prstDash val="solid"/>
                      <a:round/>
                      <a:headEnd type="none" w="sm" len="sm"/>
                      <a:tailEnd type="none" w="sm" len="sm"/>
                    </a:lnT>
                    <a:lnB w="9525" cap="flat" cmpd="sng">
                      <a:solidFill>
                        <a:srgbClr val="D04A0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Exercise Attributes</a:t>
            </a:r>
            <a:endParaRPr/>
          </a:p>
        </p:txBody>
      </p:sp>
      <p:sp>
        <p:nvSpPr>
          <p:cNvPr id="696" name="Google Shape;696;p55"/>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697" name="Google Shape;697;p55"/>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6"/>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Mural Brainstorming: Attributes (60’)</a:t>
            </a:r>
            <a:endParaRPr sz="3200" b="1" i="0" u="none" strike="noStrike" cap="none">
              <a:solidFill>
                <a:srgbClr val="000000"/>
              </a:solidFill>
              <a:latin typeface="Arial"/>
              <a:ea typeface="Arial"/>
              <a:cs typeface="Arial"/>
              <a:sym typeface="Arial"/>
            </a:endParaRPr>
          </a:p>
        </p:txBody>
      </p:sp>
      <p:sp>
        <p:nvSpPr>
          <p:cNvPr id="703" name="Google Shape;703;p56"/>
          <p:cNvSpPr txBox="1"/>
          <p:nvPr/>
        </p:nvSpPr>
        <p:spPr>
          <a:xfrm>
            <a:off x="540125" y="1026850"/>
            <a:ext cx="3098400" cy="32016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Proxima Nova"/>
              <a:buChar char="●"/>
            </a:pPr>
            <a:r>
              <a:rPr lang="en-GB">
                <a:latin typeface="Proxima Nova"/>
                <a:ea typeface="Proxima Nova"/>
                <a:cs typeface="Proxima Nova"/>
                <a:sym typeface="Proxima Nova"/>
              </a:rPr>
              <a:t>In this exercise we would like to capture your input on attributes for the Core - Air - Water models</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just" rtl="0">
              <a:spcBef>
                <a:spcPts val="0"/>
              </a:spcBef>
              <a:spcAft>
                <a:spcPts val="0"/>
              </a:spcAft>
              <a:buSzPts val="1400"/>
              <a:buFont typeface="Proxima Nova"/>
              <a:buChar char="●"/>
            </a:pPr>
            <a:r>
              <a:rPr lang="en-GB">
                <a:latin typeface="Proxima Nova"/>
                <a:ea typeface="Proxima Nova"/>
                <a:cs typeface="Proxima Nova"/>
                <a:sym typeface="Proxima Nova"/>
              </a:rPr>
              <a:t>You will be able to add post-its for each of the classes with suggestions for attributes (adding or removing existing attributes)</a:t>
            </a:r>
            <a:br>
              <a:rPr lang="en-GB">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just" rtl="0">
              <a:spcBef>
                <a:spcPts val="0"/>
              </a:spcBef>
              <a:spcAft>
                <a:spcPts val="0"/>
              </a:spcAft>
              <a:buSzPts val="1400"/>
              <a:buFont typeface="Proxima Nova"/>
              <a:buChar char="●"/>
            </a:pPr>
            <a:r>
              <a:rPr lang="en-GB">
                <a:latin typeface="Proxima Nova"/>
                <a:ea typeface="Proxima Nova"/>
                <a:cs typeface="Proxima Nova"/>
                <a:sym typeface="Proxima Nova"/>
              </a:rPr>
              <a:t>You will also be able to add questions to specific classes if relevant</a:t>
            </a:r>
            <a:endParaRPr>
              <a:latin typeface="Proxima Nova"/>
              <a:ea typeface="Proxima Nova"/>
              <a:cs typeface="Proxima Nova"/>
              <a:sym typeface="Proxima Nova"/>
            </a:endParaRPr>
          </a:p>
        </p:txBody>
      </p:sp>
      <p:pic>
        <p:nvPicPr>
          <p:cNvPr id="704" name="Google Shape;704;p56"/>
          <p:cNvPicPr preferRelativeResize="0"/>
          <p:nvPr/>
        </p:nvPicPr>
        <p:blipFill>
          <a:blip r:embed="rId3">
            <a:alphaModFix/>
          </a:blip>
          <a:stretch>
            <a:fillRect/>
          </a:stretch>
        </p:blipFill>
        <p:spPr>
          <a:xfrm>
            <a:off x="3786275" y="935650"/>
            <a:ext cx="5210225" cy="39064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Definitions</a:t>
            </a:r>
            <a:endParaRPr/>
          </a:p>
        </p:txBody>
      </p:sp>
      <p:sp>
        <p:nvSpPr>
          <p:cNvPr id="710" name="Google Shape;710;p5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711" name="Google Shape;711;p5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8"/>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u="sng">
                <a:solidFill>
                  <a:schemeClr val="hlink"/>
                </a:solidFill>
                <a:hlinkClick r:id="rId3"/>
              </a:rPr>
              <a:t>Definiti</a:t>
            </a:r>
            <a:r>
              <a:rPr lang="en-GB" sz="3200" b="1" u="sng">
                <a:solidFill>
                  <a:schemeClr val="hlink"/>
                </a:solidFill>
                <a:hlinkClick r:id="rId3"/>
              </a:rPr>
              <a:t>ons</a:t>
            </a:r>
            <a:endParaRPr sz="3200" b="1" i="0" u="none" strike="noStrike" cap="none">
              <a:solidFill>
                <a:srgbClr val="000000"/>
              </a:solidFill>
              <a:latin typeface="Arial"/>
              <a:ea typeface="Arial"/>
              <a:cs typeface="Arial"/>
              <a:sym typeface="Arial"/>
            </a:endParaRPr>
          </a:p>
        </p:txBody>
      </p:sp>
      <p:pic>
        <p:nvPicPr>
          <p:cNvPr id="717" name="Google Shape;717;p58"/>
          <p:cNvPicPr preferRelativeResize="0"/>
          <p:nvPr/>
        </p:nvPicPr>
        <p:blipFill>
          <a:blip r:embed="rId4">
            <a:alphaModFix/>
          </a:blip>
          <a:stretch>
            <a:fillRect/>
          </a:stretch>
        </p:blipFill>
        <p:spPr>
          <a:xfrm>
            <a:off x="2287172" y="935662"/>
            <a:ext cx="4569675" cy="2742925"/>
          </a:xfrm>
          <a:prstGeom prst="rect">
            <a:avLst/>
          </a:prstGeom>
          <a:noFill/>
          <a:ln>
            <a:noFill/>
          </a:ln>
        </p:spPr>
      </p:pic>
      <p:sp>
        <p:nvSpPr>
          <p:cNvPr id="718" name="Google Shape;718;p58"/>
          <p:cNvSpPr txBox="1"/>
          <p:nvPr/>
        </p:nvSpPr>
        <p:spPr>
          <a:xfrm>
            <a:off x="791250" y="3734775"/>
            <a:ext cx="4152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Definitions have been added for a couple of weeks to Github and no issues have been logged for any of the definitions yet. Can we assume that the definitions for the main classes are accepted by the group? </a:t>
            </a:r>
            <a:endParaRPr>
              <a:latin typeface="Proxima Nova"/>
              <a:ea typeface="Proxima Nova"/>
              <a:cs typeface="Proxima Nova"/>
              <a:sym typeface="Proxima Nova"/>
            </a:endParaRPr>
          </a:p>
        </p:txBody>
      </p:sp>
      <p:sp>
        <p:nvSpPr>
          <p:cNvPr id="719" name="Google Shape;719;p58"/>
          <p:cNvSpPr/>
          <p:nvPr/>
        </p:nvSpPr>
        <p:spPr>
          <a:xfrm>
            <a:off x="6353175" y="883100"/>
            <a:ext cx="585900" cy="285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8"/>
          <p:cNvSpPr txBox="1"/>
          <p:nvPr/>
        </p:nvSpPr>
        <p:spPr>
          <a:xfrm>
            <a:off x="6939075" y="2108900"/>
            <a:ext cx="18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Origin of definition</a:t>
            </a:r>
            <a:endParaRPr>
              <a:solidFill>
                <a:srgbClr val="FF0000"/>
              </a:solidFill>
              <a:latin typeface="Proxima Nova"/>
              <a:ea typeface="Proxima Nova"/>
              <a:cs typeface="Proxima Nova"/>
              <a:sym typeface="Proxima Nova"/>
            </a:endParaRPr>
          </a:p>
        </p:txBody>
      </p:sp>
      <p:grpSp>
        <p:nvGrpSpPr>
          <p:cNvPr id="721" name="Google Shape;721;p58"/>
          <p:cNvGrpSpPr/>
          <p:nvPr/>
        </p:nvGrpSpPr>
        <p:grpSpPr>
          <a:xfrm>
            <a:off x="5404212" y="4072766"/>
            <a:ext cx="3111125" cy="435292"/>
            <a:chOff x="5272500" y="3774791"/>
            <a:chExt cx="3111125" cy="435292"/>
          </a:xfrm>
        </p:grpSpPr>
        <p:sp>
          <p:nvSpPr>
            <p:cNvPr id="722" name="Google Shape;722;p58"/>
            <p:cNvSpPr txBox="1"/>
            <p:nvPr/>
          </p:nvSpPr>
          <p:spPr>
            <a:xfrm>
              <a:off x="5756225" y="3792350"/>
              <a:ext cx="2627400" cy="400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a:t>Do you agree or disagree?</a:t>
              </a:r>
              <a:endParaRPr/>
            </a:p>
          </p:txBody>
        </p:sp>
        <p:pic>
          <p:nvPicPr>
            <p:cNvPr id="723" name="Google Shape;723;p58"/>
            <p:cNvPicPr preferRelativeResize="0"/>
            <p:nvPr/>
          </p:nvPicPr>
          <p:blipFill>
            <a:blip r:embed="rId5">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Next steps</a:t>
            </a:r>
            <a:endParaRPr/>
          </a:p>
        </p:txBody>
      </p:sp>
      <p:sp>
        <p:nvSpPr>
          <p:cNvPr id="729" name="Google Shape;729;p5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730" name="Google Shape;730;p5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0"/>
          <p:cNvSpPr txBox="1"/>
          <p:nvPr/>
        </p:nvSpPr>
        <p:spPr>
          <a:xfrm>
            <a:off x="411375" y="1513350"/>
            <a:ext cx="4017000" cy="19086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GB" sz="1200"/>
              <a:t>Generate specs as soon as possible &amp; forward url</a:t>
            </a:r>
            <a:endParaRPr sz="1200"/>
          </a:p>
          <a:p>
            <a:pPr marL="914400" lvl="1" indent="-304800" algn="l" rtl="0">
              <a:spcBef>
                <a:spcPts val="0"/>
              </a:spcBef>
              <a:spcAft>
                <a:spcPts val="0"/>
              </a:spcAft>
              <a:buSzPts val="1200"/>
              <a:buChar char="➜"/>
            </a:pPr>
            <a:r>
              <a:rPr lang="en-GB" sz="1200"/>
              <a:t>Please provide input on the specs one Github by adding an ‘issue’ </a:t>
            </a:r>
            <a:endParaRPr sz="1200"/>
          </a:p>
          <a:p>
            <a:pPr marL="914400" lvl="1" indent="-304800" algn="l" rtl="0">
              <a:spcBef>
                <a:spcPts val="0"/>
              </a:spcBef>
              <a:spcAft>
                <a:spcPts val="0"/>
              </a:spcAft>
              <a:buSzPts val="1200"/>
              <a:buChar char="➜"/>
            </a:pPr>
            <a:r>
              <a:rPr lang="en-GB" sz="1200"/>
              <a:t>Will be used as input for TW4</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GB" sz="1200"/>
              <a:t>Section on technical implementation</a:t>
            </a:r>
            <a:endParaRPr sz="1200"/>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Json-ld schema (een technische)</a:t>
            </a:r>
            <a:endParaRPr>
              <a:latin typeface="Proxima Nova"/>
              <a:ea typeface="Proxima Nova"/>
              <a:cs typeface="Proxima Nova"/>
              <a:sym typeface="Proxima Nova"/>
            </a:endParaRPr>
          </a:p>
          <a:p>
            <a:pPr marL="914400" lvl="1" indent="-304800" algn="l" rtl="0">
              <a:spcBef>
                <a:spcPts val="0"/>
              </a:spcBef>
              <a:spcAft>
                <a:spcPts val="0"/>
              </a:spcAft>
              <a:buSzPts val="1200"/>
              <a:buChar char="➜"/>
            </a:pPr>
            <a:r>
              <a:rPr lang="en-GB">
                <a:latin typeface="Proxima Nova"/>
                <a:ea typeface="Proxima Nova"/>
                <a:cs typeface="Proxima Nova"/>
                <a:sym typeface="Proxima Nova"/>
              </a:rPr>
              <a:t>Ngsi-ld</a:t>
            </a:r>
            <a:endParaRPr sz="1200"/>
          </a:p>
          <a:p>
            <a:pPr marL="0" lvl="0" indent="0" algn="l" rtl="0">
              <a:spcBef>
                <a:spcPts val="0"/>
              </a:spcBef>
              <a:spcAft>
                <a:spcPts val="0"/>
              </a:spcAft>
              <a:buNone/>
            </a:pPr>
            <a:endParaRPr sz="1200"/>
          </a:p>
        </p:txBody>
      </p:sp>
      <p:sp>
        <p:nvSpPr>
          <p:cNvPr id="736" name="Google Shape;736;p6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Next Steps</a:t>
            </a:r>
            <a:endParaRPr i="1" u="none" strike="noStrike" cap="none">
              <a:solidFill>
                <a:srgbClr val="000000"/>
              </a:solidFill>
            </a:endParaRPr>
          </a:p>
        </p:txBody>
      </p:sp>
      <p:pic>
        <p:nvPicPr>
          <p:cNvPr id="737" name="Google Shape;737;p60"/>
          <p:cNvPicPr preferRelativeResize="0"/>
          <p:nvPr/>
        </p:nvPicPr>
        <p:blipFill>
          <a:blip r:embed="rId3">
            <a:alphaModFix/>
          </a:blip>
          <a:stretch>
            <a:fillRect/>
          </a:stretch>
        </p:blipFill>
        <p:spPr>
          <a:xfrm>
            <a:off x="2219775" y="979987"/>
            <a:ext cx="400200" cy="400200"/>
          </a:xfrm>
          <a:prstGeom prst="rect">
            <a:avLst/>
          </a:prstGeom>
          <a:noFill/>
          <a:ln>
            <a:noFill/>
          </a:ln>
        </p:spPr>
      </p:pic>
      <p:pic>
        <p:nvPicPr>
          <p:cNvPr id="738" name="Google Shape;738;p60"/>
          <p:cNvPicPr preferRelativeResize="0"/>
          <p:nvPr/>
        </p:nvPicPr>
        <p:blipFill rotWithShape="1">
          <a:blip r:embed="rId4">
            <a:alphaModFix amt="43000"/>
          </a:blip>
          <a:srcRect l="46464" t="24242" r="7071" b="23489"/>
          <a:stretch/>
        </p:blipFill>
        <p:spPr>
          <a:xfrm>
            <a:off x="4572000" y="0"/>
            <a:ext cx="4572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1"/>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61"/>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45" name="Google Shape;745;p61"/>
          <p:cNvSpPr txBox="1"/>
          <p:nvPr/>
        </p:nvSpPr>
        <p:spPr>
          <a:xfrm>
            <a:off x="732675" y="2439475"/>
            <a:ext cx="36621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b="0" i="0" u="none" strike="noStrike" cap="none">
                <a:solidFill>
                  <a:schemeClr val="dk1"/>
                </a:solidFill>
                <a:latin typeface="Arial"/>
                <a:ea typeface="Arial"/>
                <a:cs typeface="Arial"/>
                <a:sym typeface="Arial"/>
              </a:rPr>
              <a:t>Feedback can be provided by email to the following people:</a:t>
            </a:r>
            <a:endParaRPr sz="16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n-GB" sz="1600" u="sng">
                <a:solidFill>
                  <a:schemeClr val="hlink"/>
                </a:solidFill>
                <a:hlinkClick r:id="rId3"/>
              </a:rPr>
              <a:t>kevin</a:t>
            </a:r>
            <a:r>
              <a:rPr lang="en-GB" sz="1600" b="0" i="0" u="sng" strike="noStrike" cap="none">
                <a:solidFill>
                  <a:schemeClr val="hlink"/>
                </a:solidFill>
                <a:latin typeface="Arial"/>
                <a:ea typeface="Arial"/>
                <a:cs typeface="Arial"/>
                <a:sym typeface="Arial"/>
                <a:hlinkClick r:id="rId3"/>
              </a:rPr>
              <a:t>.</a:t>
            </a:r>
            <a:r>
              <a:rPr lang="en-GB" sz="1600" u="sng">
                <a:solidFill>
                  <a:schemeClr val="hlink"/>
                </a:solidFill>
                <a:hlinkClick r:id="rId3"/>
              </a:rPr>
              <a:t>haleydt</a:t>
            </a:r>
            <a:r>
              <a:rPr lang="en-GB" sz="1600" b="0" i="0" u="sng" strike="noStrike" cap="none">
                <a:solidFill>
                  <a:schemeClr val="hlink"/>
                </a:solidFill>
                <a:latin typeface="Arial"/>
                <a:ea typeface="Arial"/>
                <a:cs typeface="Arial"/>
                <a:sym typeface="Arial"/>
                <a:hlinkClick r:id="rId3"/>
              </a:rPr>
              <a:t>@vlaanderen.be</a:t>
            </a:r>
            <a:endParaRPr sz="1600">
              <a:solidFill>
                <a:schemeClr val="dk1"/>
              </a:solidFill>
            </a:endParaRPr>
          </a:p>
        </p:txBody>
      </p:sp>
      <p:sp>
        <p:nvSpPr>
          <p:cNvPr id="746" name="Google Shape;746;p61"/>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1"/>
          <p:cNvPicPr preferRelativeResize="0"/>
          <p:nvPr/>
        </p:nvPicPr>
        <p:blipFill rotWithShape="1">
          <a:blip r:embed="rId4">
            <a:alphaModFix/>
          </a:blip>
          <a:srcRect/>
          <a:stretch/>
        </p:blipFill>
        <p:spPr>
          <a:xfrm>
            <a:off x="6044652" y="1522121"/>
            <a:ext cx="1577413" cy="548455"/>
          </a:xfrm>
          <a:prstGeom prst="rect">
            <a:avLst/>
          </a:prstGeom>
          <a:noFill/>
          <a:ln>
            <a:noFill/>
          </a:ln>
        </p:spPr>
      </p:pic>
      <p:sp>
        <p:nvSpPr>
          <p:cNvPr id="748" name="Google Shape;748;p61"/>
          <p:cNvSpPr txBox="1"/>
          <p:nvPr/>
        </p:nvSpPr>
        <p:spPr>
          <a:xfrm>
            <a:off x="5114189" y="2439483"/>
            <a:ext cx="3355992"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600" b="0" i="0" u="none" strike="noStrike" cap="none">
                <a:solidFill>
                  <a:schemeClr val="lt1"/>
                </a:solidFill>
                <a:latin typeface="Arial"/>
                <a:ea typeface="Arial"/>
                <a:cs typeface="Arial"/>
                <a:sym typeface="Arial"/>
              </a:rPr>
              <a:t>Feedback/input can be provided through GitHub: </a:t>
            </a:r>
            <a:r>
              <a:rPr lang="en-GB" sz="1600" b="0" i="0" u="sng" strike="noStrike" cap="none">
                <a:solidFill>
                  <a:schemeClr val="lt1"/>
                </a:solidFill>
                <a:latin typeface="Arial"/>
                <a:ea typeface="Arial"/>
                <a:cs typeface="Arial"/>
                <a:sym typeface="Arial"/>
                <a:hlinkClick r:id="rId5">
                  <a:extLst>
                    <a:ext uri="{A12FA001-AC4F-418D-AE19-62706E023703}">
                      <ahyp:hlinkClr xmlns:ahyp="http://schemas.microsoft.com/office/drawing/2018/hyperlinkcolor" val="tx"/>
                    </a:ext>
                  </a:extLst>
                </a:hlinkClick>
              </a:rPr>
              <a:t>https://github.com/Informatievlaanderen/OSLOthema-airAndWater</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p:txBody>
      </p:sp>
      <p:sp>
        <p:nvSpPr>
          <p:cNvPr id="749" name="Google Shape;749;p61"/>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Feedback &amp; collaboration</a:t>
            </a:r>
            <a:endParaRPr/>
          </a:p>
        </p:txBody>
      </p:sp>
      <p:sp>
        <p:nvSpPr>
          <p:cNvPr id="750" name="Google Shape;750;p61"/>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2"/>
          <p:cNvSpPr txBox="1"/>
          <p:nvPr/>
        </p:nvSpPr>
        <p:spPr>
          <a:xfrm>
            <a:off x="6286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Issues logged on Github</a:t>
            </a:r>
            <a:endParaRPr i="1" u="none" strike="noStrike" cap="none">
              <a:solidFill>
                <a:srgbClr val="000000"/>
              </a:solidFill>
            </a:endParaRPr>
          </a:p>
        </p:txBody>
      </p:sp>
      <p:sp>
        <p:nvSpPr>
          <p:cNvPr id="756" name="Google Shape;756;p62"/>
          <p:cNvSpPr txBox="1"/>
          <p:nvPr/>
        </p:nvSpPr>
        <p:spPr>
          <a:xfrm>
            <a:off x="1446900" y="2845975"/>
            <a:ext cx="625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u="sng">
                <a:solidFill>
                  <a:schemeClr val="hlink"/>
                </a:solidFill>
                <a:hlinkClick r:id="rId3"/>
              </a:rPr>
              <a:t>https://github.com/Informatievlaanderen/OSLOthema-airAndWater</a:t>
            </a:r>
            <a:endParaRPr/>
          </a:p>
        </p:txBody>
      </p:sp>
      <p:pic>
        <p:nvPicPr>
          <p:cNvPr id="757" name="Google Shape;757;p62"/>
          <p:cNvPicPr preferRelativeResize="0"/>
          <p:nvPr/>
        </p:nvPicPr>
        <p:blipFill rotWithShape="1">
          <a:blip r:embed="rId4">
            <a:alphaModFix/>
          </a:blip>
          <a:srcRect/>
          <a:stretch/>
        </p:blipFill>
        <p:spPr>
          <a:xfrm>
            <a:off x="3783289" y="2297521"/>
            <a:ext cx="1577413" cy="5484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63"/>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763" name="Google Shape;763;p63"/>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Are there any questions left?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4"/>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sz="4800" b="1">
                <a:solidFill>
                  <a:srgbClr val="4C4C4C"/>
                </a:solidFill>
              </a:rPr>
              <a:t>Thanks!</a:t>
            </a:r>
            <a:endParaRPr sz="4800"/>
          </a:p>
        </p:txBody>
      </p:sp>
      <p:sp>
        <p:nvSpPr>
          <p:cNvPr id="769" name="Google Shape;769;p64"/>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p:nvPr/>
        </p:nvSpPr>
        <p:spPr>
          <a:xfrm>
            <a:off x="792150" y="273850"/>
            <a:ext cx="77232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Practicalities</a:t>
            </a:r>
            <a:endParaRPr/>
          </a:p>
        </p:txBody>
      </p:sp>
      <p:sp>
        <p:nvSpPr>
          <p:cNvPr id="177" name="Google Shape;177;p25"/>
          <p:cNvSpPr/>
          <p:nvPr/>
        </p:nvSpPr>
        <p:spPr>
          <a:xfrm>
            <a:off x="79215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178" name="Google Shape;178;p25"/>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465375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chemeClr val="dk1"/>
                </a:solidFill>
              </a:rPr>
              <a:t>Audience sound is </a:t>
            </a:r>
            <a:r>
              <a:rPr lang="en-GB" sz="1600" b="1">
                <a:solidFill>
                  <a:schemeClr val="dk1"/>
                </a:solidFill>
              </a:rPr>
              <a:t>muted </a:t>
            </a:r>
            <a:r>
              <a:rPr lang="en-GB" sz="1600">
                <a:solidFill>
                  <a:schemeClr val="dk1"/>
                </a:solidFill>
              </a:rPr>
              <a:t>by default</a:t>
            </a:r>
            <a:endParaRPr/>
          </a:p>
        </p:txBody>
      </p:sp>
      <p:sp>
        <p:nvSpPr>
          <p:cNvPr id="182" name="Google Shape;182;p25"/>
          <p:cNvSpPr/>
          <p:nvPr/>
        </p:nvSpPr>
        <p:spPr>
          <a:xfrm>
            <a:off x="929475" y="3101500"/>
            <a:ext cx="27339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800">
                <a:solidFill>
                  <a:srgbClr val="FFFFFF"/>
                </a:solidFill>
              </a:rPr>
              <a:t>Questions, comments and suggestions can be communicated via the </a:t>
            </a:r>
            <a:r>
              <a:rPr lang="en-GB" sz="1800" b="1">
                <a:solidFill>
                  <a:srgbClr val="FFFFFF"/>
                </a:solidFill>
              </a:rPr>
              <a:t>chat </a:t>
            </a:r>
            <a:r>
              <a:rPr lang="en-GB" sz="1800">
                <a:solidFill>
                  <a:srgbClr val="FFFFFF"/>
                </a:solidFill>
              </a:rPr>
              <a:t>function. Interaction is encouraged!</a:t>
            </a:r>
            <a:endParaRPr>
              <a:solidFill>
                <a:srgbClr val="FFFFFF"/>
              </a:solidFill>
            </a:endParaRPr>
          </a:p>
        </p:txBody>
      </p:sp>
      <p:sp>
        <p:nvSpPr>
          <p:cNvPr id="183" name="Google Shape;183;p25"/>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rgbClr val="FFFFFF"/>
                </a:solidFill>
              </a:rPr>
              <a:t>Use your </a:t>
            </a:r>
            <a:r>
              <a:rPr lang="en-GB" sz="1600" b="1">
                <a:solidFill>
                  <a:srgbClr val="FFFFFF"/>
                </a:solidFill>
              </a:rPr>
              <a:t>hand </a:t>
            </a:r>
            <a:r>
              <a:rPr lang="en-GB" sz="1600">
                <a:solidFill>
                  <a:srgbClr val="FFFFFF"/>
                </a:solidFill>
              </a:rPr>
              <a:t>if you want to say something. </a:t>
            </a:r>
            <a:r>
              <a:rPr lang="en-GB" sz="1800">
                <a:solidFill>
                  <a:schemeClr val="lt1"/>
                </a:solidFill>
              </a:rPr>
              <a:t>Interaction is encouraged!</a:t>
            </a:r>
            <a:endParaRPr sz="1600">
              <a:solidFill>
                <a:srgbClr val="FFFFFF"/>
              </a:solidFill>
            </a:endParaRPr>
          </a:p>
        </p:txBody>
      </p:sp>
      <p:sp>
        <p:nvSpPr>
          <p:cNvPr id="184" name="Google Shape;184;p25"/>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b="1">
                <a:solidFill>
                  <a:schemeClr val="dk1"/>
                </a:solidFill>
              </a:rPr>
              <a:t>yes/no questions</a:t>
            </a:r>
            <a:r>
              <a:rPr lang="en-GB" sz="1600">
                <a:solidFill>
                  <a:schemeClr val="dk1"/>
                </a:solidFill>
              </a:rPr>
              <a:t> can be answered via chat:</a:t>
            </a:r>
            <a:endParaRPr sz="1600">
              <a:solidFill>
                <a:schemeClr val="dk1"/>
              </a:solidFill>
            </a:endParaRPr>
          </a:p>
          <a:p>
            <a:pPr marL="0" marR="0" lvl="0" indent="0" algn="ctr" rtl="0">
              <a:lnSpc>
                <a:spcPct val="100000"/>
              </a:lnSpc>
              <a:spcBef>
                <a:spcPts val="0"/>
              </a:spcBef>
              <a:spcAft>
                <a:spcPts val="0"/>
              </a:spcAft>
              <a:buNone/>
            </a:pP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Agree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Do not agree =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Indifferent = 0</a:t>
            </a:r>
            <a:endParaRPr sz="1600">
              <a:solidFill>
                <a:schemeClr val="dk1"/>
              </a:solidFill>
            </a:endParaRPr>
          </a:p>
        </p:txBody>
      </p:sp>
      <p:sp>
        <p:nvSpPr>
          <p:cNvPr id="185" name="Google Shape;185;p25"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25"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7" name="Google Shape;187;p25"/>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188" name="Google Shape;188;p25"/>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189" name="Google Shape;189;p25"/>
          <p:cNvSpPr/>
          <p:nvPr/>
        </p:nvSpPr>
        <p:spPr>
          <a:xfrm>
            <a:off x="418796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5"/>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191" name="Google Shape;191;p25"/>
          <p:cNvSpPr txBox="1"/>
          <p:nvPr/>
        </p:nvSpPr>
        <p:spPr>
          <a:xfrm>
            <a:off x="4242875" y="2936350"/>
            <a:ext cx="8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latin typeface="Proxima Nova"/>
                <a:ea typeface="Proxima Nova"/>
                <a:cs typeface="Proxima Nova"/>
                <a:sym typeface="Proxima Nova"/>
              </a:rPr>
              <a:t>Video camera encouraged</a:t>
            </a:r>
            <a:endParaRPr sz="700" b="1">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Welcome and introduction</a:t>
            </a:r>
            <a:endParaRPr/>
          </a:p>
        </p:txBody>
      </p:sp>
      <p:sp>
        <p:nvSpPr>
          <p:cNvPr id="197" name="Google Shape;197;p26"/>
          <p:cNvSpPr txBox="1">
            <a:spLocks noGrp="1"/>
          </p:cNvSpPr>
          <p:nvPr>
            <p:ph type="subTitle" idx="1"/>
          </p:nvPr>
        </p:nvSpPr>
        <p:spPr>
          <a:xfrm>
            <a:off x="1813994" y="3848751"/>
            <a:ext cx="6858000" cy="1241822"/>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198" name="Google Shape;198;p26"/>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Who’s in the room?</a:t>
            </a:r>
            <a:endParaRPr/>
          </a:p>
        </p:txBody>
      </p:sp>
      <p:sp>
        <p:nvSpPr>
          <p:cNvPr id="204" name="Google Shape;204;p27"/>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205" name="Google Shape;205;p27"/>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6" name="Google Shape;206;p27"/>
          <p:cNvSpPr txBox="1"/>
          <p:nvPr/>
        </p:nvSpPr>
        <p:spPr>
          <a:xfrm>
            <a:off x="456600" y="3917575"/>
            <a:ext cx="8687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u="sng">
                <a:solidFill>
                  <a:schemeClr val="hlink"/>
                </a:solidFill>
                <a:hlinkClick r:id="rId3"/>
              </a:rPr>
              <a:t>https://app.mural.co/t/beadvtc7549/m/beadvtc7549/1617019110779/e542a4d6a6ea51377ef244c8368b807413edc533</a:t>
            </a:r>
            <a:endParaRPr sz="1100"/>
          </a:p>
        </p:txBody>
      </p:sp>
      <p:pic>
        <p:nvPicPr>
          <p:cNvPr id="207" name="Google Shape;207;p27"/>
          <p:cNvPicPr preferRelativeResize="0"/>
          <p:nvPr/>
        </p:nvPicPr>
        <p:blipFill>
          <a:blip r:embed="rId4">
            <a:alphaModFix/>
          </a:blip>
          <a:stretch>
            <a:fillRect/>
          </a:stretch>
        </p:blipFill>
        <p:spPr>
          <a:xfrm>
            <a:off x="1631988" y="1232245"/>
            <a:ext cx="5880016" cy="26007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TW2 Github issues</a:t>
            </a:r>
            <a:endParaRPr/>
          </a:p>
        </p:txBody>
      </p:sp>
      <p:sp>
        <p:nvSpPr>
          <p:cNvPr id="213" name="Google Shape;213;p2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300"/>
              </a:spcBef>
              <a:spcAft>
                <a:spcPts val="0"/>
              </a:spcAft>
              <a:buSzPts val="1980"/>
              <a:buNone/>
            </a:pPr>
            <a:r>
              <a:rPr lang="en-GB" sz="1400">
                <a:solidFill>
                  <a:srgbClr val="4C4C4C"/>
                </a:solidFill>
              </a:rPr>
              <a:t>Poposed solutions</a:t>
            </a:r>
            <a:endParaRPr sz="1400">
              <a:solidFill>
                <a:srgbClr val="4C4C4C"/>
              </a:solidFill>
            </a:endParaRPr>
          </a:p>
        </p:txBody>
      </p:sp>
      <p:sp>
        <p:nvSpPr>
          <p:cNvPr id="214" name="Google Shape;214;p2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p:nvPr/>
        </p:nvSpPr>
        <p:spPr>
          <a:xfrm>
            <a:off x="704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5 identified issues on github</a:t>
            </a:r>
            <a:endParaRPr sz="3200" b="1" i="0" u="none" strike="noStrike" cap="none">
              <a:solidFill>
                <a:srgbClr val="000000"/>
              </a:solidFill>
              <a:latin typeface="Arial"/>
              <a:ea typeface="Arial"/>
              <a:cs typeface="Arial"/>
              <a:sym typeface="Arial"/>
            </a:endParaRPr>
          </a:p>
        </p:txBody>
      </p:sp>
      <p:sp>
        <p:nvSpPr>
          <p:cNvPr id="220" name="Google Shape;220;p29"/>
          <p:cNvSpPr/>
          <p:nvPr/>
        </p:nvSpPr>
        <p:spPr>
          <a:xfrm>
            <a:off x="704850" y="1362575"/>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1</a:t>
            </a:r>
            <a:endParaRPr b="1">
              <a:solidFill>
                <a:srgbClr val="FFFFFF"/>
              </a:solidFill>
            </a:endParaRPr>
          </a:p>
        </p:txBody>
      </p:sp>
      <p:sp>
        <p:nvSpPr>
          <p:cNvPr id="221" name="Google Shape;221;p29"/>
          <p:cNvSpPr/>
          <p:nvPr/>
        </p:nvSpPr>
        <p:spPr>
          <a:xfrm>
            <a:off x="704850" y="19342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2</a:t>
            </a:r>
            <a:endParaRPr b="1">
              <a:solidFill>
                <a:srgbClr val="FFFFFF"/>
              </a:solidFill>
            </a:endParaRPr>
          </a:p>
        </p:txBody>
      </p:sp>
      <p:pic>
        <p:nvPicPr>
          <p:cNvPr id="222" name="Google Shape;222;p29"/>
          <p:cNvPicPr preferRelativeResize="0"/>
          <p:nvPr/>
        </p:nvPicPr>
        <p:blipFill>
          <a:blip r:embed="rId3">
            <a:alphaModFix/>
          </a:blip>
          <a:stretch>
            <a:fillRect/>
          </a:stretch>
        </p:blipFill>
        <p:spPr>
          <a:xfrm>
            <a:off x="704825" y="1362513"/>
            <a:ext cx="435351" cy="435351"/>
          </a:xfrm>
          <a:prstGeom prst="rect">
            <a:avLst/>
          </a:prstGeom>
          <a:noFill/>
          <a:ln>
            <a:noFill/>
          </a:ln>
        </p:spPr>
      </p:pic>
      <p:sp>
        <p:nvSpPr>
          <p:cNvPr id="223" name="Google Shape;223;p29"/>
          <p:cNvSpPr/>
          <p:nvPr/>
        </p:nvSpPr>
        <p:spPr>
          <a:xfrm>
            <a:off x="704850" y="2505825"/>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3</a:t>
            </a:r>
            <a:endParaRPr b="1">
              <a:solidFill>
                <a:srgbClr val="FFFFFF"/>
              </a:solidFill>
            </a:endParaRPr>
          </a:p>
        </p:txBody>
      </p:sp>
      <p:sp>
        <p:nvSpPr>
          <p:cNvPr id="224" name="Google Shape;224;p29"/>
          <p:cNvSpPr/>
          <p:nvPr/>
        </p:nvSpPr>
        <p:spPr>
          <a:xfrm>
            <a:off x="704850" y="307745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4</a:t>
            </a:r>
            <a:endParaRPr b="1">
              <a:solidFill>
                <a:srgbClr val="FFFFFF"/>
              </a:solidFill>
            </a:endParaRPr>
          </a:p>
        </p:txBody>
      </p:sp>
      <p:sp>
        <p:nvSpPr>
          <p:cNvPr id="225" name="Google Shape;225;p29"/>
          <p:cNvSpPr/>
          <p:nvPr/>
        </p:nvSpPr>
        <p:spPr>
          <a:xfrm>
            <a:off x="704850" y="3649075"/>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5</a:t>
            </a:r>
            <a:endParaRPr b="1">
              <a:solidFill>
                <a:srgbClr val="FFFFFF"/>
              </a:solidFill>
            </a:endParaRPr>
          </a:p>
        </p:txBody>
      </p:sp>
      <p:sp>
        <p:nvSpPr>
          <p:cNvPr id="226" name="Google Shape;226;p29"/>
          <p:cNvSpPr txBox="1"/>
          <p:nvPr/>
        </p:nvSpPr>
        <p:spPr>
          <a:xfrm>
            <a:off x="1313900" y="1362550"/>
            <a:ext cx="5759253" cy="43530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r>
              <a:rPr lang="en-GB" sz="2200" dirty="0" err="1"/>
              <a:t>ObservedProperties</a:t>
            </a:r>
            <a:r>
              <a:rPr lang="en-GB" sz="2200" dirty="0"/>
              <a:t>		(</a:t>
            </a:r>
            <a:r>
              <a:rPr lang="en-GB" sz="2200" u="sng" dirty="0">
                <a:solidFill>
                  <a:schemeClr val="hlink"/>
                </a:solidFill>
                <a:hlinkClick r:id="rId4"/>
              </a:rPr>
              <a:t>link</a:t>
            </a:r>
            <a:r>
              <a:rPr lang="en-GB" sz="2200" dirty="0"/>
              <a:t>)</a:t>
            </a:r>
            <a:endParaRPr sz="700" i="1" u="none" strike="noStrike" cap="none" dirty="0">
              <a:solidFill>
                <a:srgbClr val="000000"/>
              </a:solidFill>
            </a:endParaRPr>
          </a:p>
        </p:txBody>
      </p:sp>
      <p:pic>
        <p:nvPicPr>
          <p:cNvPr id="227" name="Google Shape;227;p29"/>
          <p:cNvPicPr preferRelativeResize="0"/>
          <p:nvPr/>
        </p:nvPicPr>
        <p:blipFill>
          <a:blip r:embed="rId3">
            <a:alphaModFix/>
          </a:blip>
          <a:stretch>
            <a:fillRect/>
          </a:stretch>
        </p:blipFill>
        <p:spPr>
          <a:xfrm>
            <a:off x="704825" y="1934163"/>
            <a:ext cx="435351" cy="435351"/>
          </a:xfrm>
          <a:prstGeom prst="rect">
            <a:avLst/>
          </a:prstGeom>
          <a:noFill/>
          <a:ln>
            <a:noFill/>
          </a:ln>
        </p:spPr>
      </p:pic>
      <p:pic>
        <p:nvPicPr>
          <p:cNvPr id="228" name="Google Shape;228;p29"/>
          <p:cNvPicPr preferRelativeResize="0"/>
          <p:nvPr/>
        </p:nvPicPr>
        <p:blipFill>
          <a:blip r:embed="rId3">
            <a:alphaModFix/>
          </a:blip>
          <a:stretch>
            <a:fillRect/>
          </a:stretch>
        </p:blipFill>
        <p:spPr>
          <a:xfrm>
            <a:off x="704825" y="2505788"/>
            <a:ext cx="435351" cy="435351"/>
          </a:xfrm>
          <a:prstGeom prst="rect">
            <a:avLst/>
          </a:prstGeom>
          <a:noFill/>
          <a:ln>
            <a:noFill/>
          </a:ln>
        </p:spPr>
      </p:pic>
      <p:pic>
        <p:nvPicPr>
          <p:cNvPr id="229" name="Google Shape;229;p29"/>
          <p:cNvPicPr preferRelativeResize="0"/>
          <p:nvPr/>
        </p:nvPicPr>
        <p:blipFill>
          <a:blip r:embed="rId3">
            <a:alphaModFix/>
          </a:blip>
          <a:stretch>
            <a:fillRect/>
          </a:stretch>
        </p:blipFill>
        <p:spPr>
          <a:xfrm>
            <a:off x="704825" y="3077425"/>
            <a:ext cx="435351" cy="435351"/>
          </a:xfrm>
          <a:prstGeom prst="rect">
            <a:avLst/>
          </a:prstGeom>
          <a:noFill/>
          <a:ln>
            <a:noFill/>
          </a:ln>
        </p:spPr>
      </p:pic>
      <p:pic>
        <p:nvPicPr>
          <p:cNvPr id="230" name="Google Shape;230;p29"/>
          <p:cNvPicPr preferRelativeResize="0"/>
          <p:nvPr/>
        </p:nvPicPr>
        <p:blipFill>
          <a:blip r:embed="rId3">
            <a:alphaModFix/>
          </a:blip>
          <a:stretch>
            <a:fillRect/>
          </a:stretch>
        </p:blipFill>
        <p:spPr>
          <a:xfrm>
            <a:off x="704825" y="3649038"/>
            <a:ext cx="435351" cy="435351"/>
          </a:xfrm>
          <a:prstGeom prst="rect">
            <a:avLst/>
          </a:prstGeom>
          <a:noFill/>
          <a:ln>
            <a:noFill/>
          </a:ln>
        </p:spPr>
      </p:pic>
      <p:sp>
        <p:nvSpPr>
          <p:cNvPr id="231" name="Google Shape;231;p29"/>
          <p:cNvSpPr txBox="1"/>
          <p:nvPr/>
        </p:nvSpPr>
        <p:spPr>
          <a:xfrm>
            <a:off x="1313900" y="1934200"/>
            <a:ext cx="5313000" cy="43530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r>
              <a:rPr lang="en-GB" sz="2200" dirty="0" err="1"/>
              <a:t>SampledFeature</a:t>
            </a:r>
            <a:r>
              <a:rPr lang="en-GB" sz="2200" dirty="0"/>
              <a:t>		(</a:t>
            </a:r>
            <a:r>
              <a:rPr lang="en-GB" sz="2200" u="sng" dirty="0">
                <a:solidFill>
                  <a:schemeClr val="hlink"/>
                </a:solidFill>
                <a:hlinkClick r:id="rId5"/>
              </a:rPr>
              <a:t>link</a:t>
            </a:r>
            <a:r>
              <a:rPr lang="en-GB" sz="2200" dirty="0"/>
              <a:t>)</a:t>
            </a:r>
            <a:endParaRPr sz="700" i="1" u="none" strike="noStrike" cap="none" dirty="0">
              <a:solidFill>
                <a:srgbClr val="000000"/>
              </a:solidFill>
            </a:endParaRPr>
          </a:p>
        </p:txBody>
      </p:sp>
      <p:sp>
        <p:nvSpPr>
          <p:cNvPr id="232" name="Google Shape;232;p29"/>
          <p:cNvSpPr txBox="1"/>
          <p:nvPr/>
        </p:nvSpPr>
        <p:spPr>
          <a:xfrm>
            <a:off x="1313900" y="2505850"/>
            <a:ext cx="5313000" cy="43530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r>
              <a:rPr lang="en-GB" sz="2200" dirty="0"/>
              <a:t>Sampling Feature		(</a:t>
            </a:r>
            <a:r>
              <a:rPr lang="en-GB" sz="2200" u="sng" dirty="0">
                <a:solidFill>
                  <a:schemeClr val="hlink"/>
                </a:solidFill>
                <a:hlinkClick r:id="rId6"/>
              </a:rPr>
              <a:t>link</a:t>
            </a:r>
            <a:r>
              <a:rPr lang="en-GB" sz="2200" dirty="0"/>
              <a:t>)</a:t>
            </a:r>
            <a:endParaRPr sz="700" i="1" u="none" strike="noStrike" cap="none" dirty="0">
              <a:solidFill>
                <a:srgbClr val="000000"/>
              </a:solidFill>
            </a:endParaRPr>
          </a:p>
        </p:txBody>
      </p:sp>
      <p:sp>
        <p:nvSpPr>
          <p:cNvPr id="233" name="Google Shape;233;p29"/>
          <p:cNvSpPr txBox="1"/>
          <p:nvPr/>
        </p:nvSpPr>
        <p:spPr>
          <a:xfrm>
            <a:off x="1313900" y="3077500"/>
            <a:ext cx="5313000" cy="43530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r>
              <a:rPr lang="en-GB" sz="2200" dirty="0"/>
              <a:t>Observation subtypes		(</a:t>
            </a:r>
            <a:r>
              <a:rPr lang="en-GB" sz="2200" u="sng" dirty="0">
                <a:solidFill>
                  <a:schemeClr val="hlink"/>
                </a:solidFill>
                <a:hlinkClick r:id="rId7"/>
              </a:rPr>
              <a:t>link</a:t>
            </a:r>
            <a:r>
              <a:rPr lang="en-GB" sz="2200" dirty="0"/>
              <a:t>)</a:t>
            </a:r>
            <a:endParaRPr sz="700" i="1" u="none" strike="noStrike" cap="none" dirty="0">
              <a:solidFill>
                <a:srgbClr val="000000"/>
              </a:solidFill>
            </a:endParaRPr>
          </a:p>
        </p:txBody>
      </p:sp>
      <p:sp>
        <p:nvSpPr>
          <p:cNvPr id="234" name="Google Shape;234;p29"/>
          <p:cNvSpPr txBox="1"/>
          <p:nvPr/>
        </p:nvSpPr>
        <p:spPr>
          <a:xfrm>
            <a:off x="1313900" y="3649150"/>
            <a:ext cx="5313000" cy="435300"/>
          </a:xfrm>
          <a:prstGeom prst="rect">
            <a:avLst/>
          </a:prstGeom>
          <a:noFill/>
          <a:ln>
            <a:noFill/>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r>
              <a:rPr lang="en-GB" sz="2200" dirty="0" err="1"/>
              <a:t>ObservationCollections</a:t>
            </a:r>
            <a:r>
              <a:rPr lang="en-GB" sz="2200" dirty="0"/>
              <a:t>	(</a:t>
            </a:r>
            <a:r>
              <a:rPr lang="en-GB" sz="2200" u="sng" dirty="0">
                <a:solidFill>
                  <a:schemeClr val="hlink"/>
                </a:solidFill>
                <a:hlinkClick r:id="rId8"/>
              </a:rPr>
              <a:t>link</a:t>
            </a:r>
            <a:r>
              <a:rPr lang="en-GB" sz="2200" dirty="0"/>
              <a:t>)</a:t>
            </a:r>
            <a:endParaRPr sz="700" i="1" u="none" strike="noStrike" cap="none" dirty="0">
              <a:solidFill>
                <a:srgbClr val="000000"/>
              </a:solidFill>
            </a:endParaRPr>
          </a:p>
        </p:txBody>
      </p:sp>
      <p:pic>
        <p:nvPicPr>
          <p:cNvPr id="235" name="Google Shape;235;p29"/>
          <p:cNvPicPr preferRelativeResize="0"/>
          <p:nvPr/>
        </p:nvPicPr>
        <p:blipFill rotWithShape="1">
          <a:blip r:embed="rId9">
            <a:alphaModFix/>
          </a:blip>
          <a:srcRect r="61063"/>
          <a:stretch/>
        </p:blipFill>
        <p:spPr>
          <a:xfrm>
            <a:off x="6302431" y="1812250"/>
            <a:ext cx="2289125" cy="1822500"/>
          </a:xfrm>
          <a:prstGeom prst="rect">
            <a:avLst/>
          </a:prstGeom>
          <a:noFill/>
          <a:ln w="9525" cap="flat" cmpd="sng">
            <a:solidFill>
              <a:srgbClr val="000000"/>
            </a:solidFill>
            <a:prstDash val="solid"/>
            <a:round/>
            <a:headEnd type="none" w="sm" len="sm"/>
            <a:tailEnd type="none" w="sm" len="sm"/>
          </a:ln>
        </p:spPr>
      </p:pic>
      <p:sp>
        <p:nvSpPr>
          <p:cNvPr id="236" name="Google Shape;236;p29"/>
          <p:cNvSpPr/>
          <p:nvPr/>
        </p:nvSpPr>
        <p:spPr>
          <a:xfrm>
            <a:off x="6350125" y="3014925"/>
            <a:ext cx="2118900" cy="57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p:nvPr/>
        </p:nvSpPr>
        <p:spPr>
          <a:xfrm>
            <a:off x="4966050" y="-125"/>
            <a:ext cx="4178100" cy="5143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txBox="1"/>
          <p:nvPr/>
        </p:nvSpPr>
        <p:spPr>
          <a:xfrm>
            <a:off x="351925" y="2442700"/>
            <a:ext cx="4337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Proxima Nova"/>
                <a:ea typeface="Proxima Nova"/>
                <a:cs typeface="Proxima Nova"/>
                <a:sym typeface="Proxima Nova"/>
              </a:rPr>
              <a:t>Codelists that were proposed during the workshops</a:t>
            </a:r>
            <a:endParaRPr sz="1200">
              <a:latin typeface="Proxima Nova"/>
              <a:ea typeface="Proxima Nova"/>
              <a:cs typeface="Proxima Nova"/>
              <a:sym typeface="Proxima Nova"/>
            </a:endParaRPr>
          </a:p>
        </p:txBody>
      </p:sp>
      <p:sp>
        <p:nvSpPr>
          <p:cNvPr id="243" name="Google Shape;243;p30"/>
          <p:cNvSpPr txBox="1"/>
          <p:nvPr/>
        </p:nvSpPr>
        <p:spPr>
          <a:xfrm>
            <a:off x="1085850" y="197650"/>
            <a:ext cx="4337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observedProperties</a:t>
            </a:r>
            <a:endParaRPr i="1" u="none" strike="noStrike" cap="none">
              <a:solidFill>
                <a:srgbClr val="000000"/>
              </a:solidFill>
            </a:endParaRPr>
          </a:p>
        </p:txBody>
      </p:sp>
      <p:sp>
        <p:nvSpPr>
          <p:cNvPr id="244" name="Google Shape;244;p30"/>
          <p:cNvSpPr txBox="1"/>
          <p:nvPr/>
        </p:nvSpPr>
        <p:spPr>
          <a:xfrm>
            <a:off x="5143500" y="894000"/>
            <a:ext cx="3565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Solution:</a:t>
            </a:r>
            <a:endParaRPr sz="1200" b="1">
              <a:latin typeface="Proxima Nova"/>
              <a:ea typeface="Proxima Nova"/>
              <a:cs typeface="Proxima Nova"/>
              <a:sym typeface="Proxima Nova"/>
            </a:endParaRPr>
          </a:p>
          <a:p>
            <a:pPr marL="0" lvl="0" indent="0" algn="l" rtl="0">
              <a:spcBef>
                <a:spcPts val="0"/>
              </a:spcBef>
              <a:spcAft>
                <a:spcPts val="0"/>
              </a:spcAft>
              <a:buNone/>
            </a:pP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Ability to link to </a:t>
            </a:r>
            <a:r>
              <a:rPr lang="en-GB" sz="1200" b="1">
                <a:latin typeface="Proxima Nova"/>
                <a:ea typeface="Proxima Nova"/>
                <a:cs typeface="Proxima Nova"/>
                <a:sym typeface="Proxima Nova"/>
              </a:rPr>
              <a:t>URI </a:t>
            </a:r>
            <a:r>
              <a:rPr lang="en-GB" sz="1200">
                <a:latin typeface="Proxima Nova"/>
                <a:ea typeface="Proxima Nova"/>
                <a:cs typeface="Proxima Nova"/>
                <a:sym typeface="Proxima Nova"/>
              </a:rPr>
              <a:t>(from codelist)</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Availability of a </a:t>
            </a:r>
            <a:r>
              <a:rPr lang="en-GB" sz="1200" b="1">
                <a:latin typeface="Proxima Nova"/>
                <a:ea typeface="Proxima Nova"/>
                <a:cs typeface="Proxima Nova"/>
                <a:sym typeface="Proxima Nova"/>
              </a:rPr>
              <a:t>free text field</a:t>
            </a:r>
            <a:r>
              <a:rPr lang="en-GB" sz="1200">
                <a:latin typeface="Proxima Nova"/>
                <a:ea typeface="Proxima Nova"/>
                <a:cs typeface="Proxima Nova"/>
                <a:sym typeface="Proxima Nova"/>
              </a:rPr>
              <a:t> in case property is not available</a:t>
            </a:r>
            <a:br>
              <a:rPr lang="en-GB" sz="1200" b="1">
                <a:latin typeface="Proxima Nova"/>
                <a:ea typeface="Proxima Nova"/>
                <a:cs typeface="Proxima Nova"/>
                <a:sym typeface="Proxima Nova"/>
              </a:rPr>
            </a:br>
            <a:endParaRPr sz="1200" b="1">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We specify the </a:t>
            </a:r>
            <a:r>
              <a:rPr lang="en-GB" sz="1200" b="1">
                <a:latin typeface="Proxima Nova"/>
                <a:ea typeface="Proxima Nova"/>
                <a:cs typeface="Proxima Nova"/>
                <a:sym typeface="Proxima Nova"/>
              </a:rPr>
              <a:t>prefered codelists</a:t>
            </a:r>
            <a:r>
              <a:rPr lang="en-GB" sz="1200">
                <a:latin typeface="Proxima Nova"/>
                <a:ea typeface="Proxima Nova"/>
                <a:cs typeface="Proxima Nova"/>
                <a:sym typeface="Proxima Nova"/>
              </a:rPr>
              <a:t> to use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marL="914400" lvl="1" indent="-304800" algn="l" rtl="0">
              <a:spcBef>
                <a:spcPts val="0"/>
              </a:spcBef>
              <a:spcAft>
                <a:spcPts val="0"/>
              </a:spcAft>
              <a:buSzPts val="1200"/>
              <a:buFont typeface="Proxima Nova"/>
              <a:buChar char="➜"/>
            </a:pPr>
            <a:r>
              <a:rPr lang="en-GB" sz="1200" b="1">
                <a:latin typeface="Proxima Nova"/>
                <a:ea typeface="Proxima Nova"/>
                <a:cs typeface="Proxima Nova"/>
                <a:sym typeface="Proxima Nova"/>
              </a:rPr>
              <a:t>Wikidata </a:t>
            </a:r>
            <a:r>
              <a:rPr lang="en-GB" sz="1200">
                <a:latin typeface="Proxima Nova"/>
                <a:ea typeface="Proxima Nova"/>
                <a:cs typeface="Proxima Nova"/>
                <a:sym typeface="Proxima Nova"/>
              </a:rPr>
              <a:t>as it includes substances found in PubChem as well as DarwinCore + provides respective ids of PubChem, DarwinCore, CAS, ...</a:t>
            </a:r>
            <a:endParaRPr sz="1200">
              <a:latin typeface="Proxima Nova"/>
              <a:ea typeface="Proxima Nova"/>
              <a:cs typeface="Proxima Nova"/>
              <a:sym typeface="Proxima Nova"/>
            </a:endParaRPr>
          </a:p>
        </p:txBody>
      </p:sp>
      <p:sp>
        <p:nvSpPr>
          <p:cNvPr id="245" name="Google Shape;245;p30"/>
          <p:cNvSpPr/>
          <p:nvPr/>
        </p:nvSpPr>
        <p:spPr>
          <a:xfrm>
            <a:off x="534800" y="258100"/>
            <a:ext cx="435300" cy="4353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FFFFFF"/>
                </a:solidFill>
              </a:rPr>
              <a:t>1</a:t>
            </a:r>
            <a:endParaRPr b="1">
              <a:solidFill>
                <a:srgbClr val="FFFFFF"/>
              </a:solidFill>
            </a:endParaRPr>
          </a:p>
        </p:txBody>
      </p:sp>
      <p:pic>
        <p:nvPicPr>
          <p:cNvPr id="246" name="Google Shape;246;p30"/>
          <p:cNvPicPr preferRelativeResize="0"/>
          <p:nvPr/>
        </p:nvPicPr>
        <p:blipFill>
          <a:blip r:embed="rId3">
            <a:alphaModFix/>
          </a:blip>
          <a:stretch>
            <a:fillRect/>
          </a:stretch>
        </p:blipFill>
        <p:spPr>
          <a:xfrm>
            <a:off x="534775" y="258038"/>
            <a:ext cx="435351" cy="435351"/>
          </a:xfrm>
          <a:prstGeom prst="rect">
            <a:avLst/>
          </a:prstGeom>
          <a:noFill/>
          <a:ln>
            <a:noFill/>
          </a:ln>
        </p:spPr>
      </p:pic>
      <p:sp>
        <p:nvSpPr>
          <p:cNvPr id="247" name="Google Shape;247;p30"/>
          <p:cNvSpPr txBox="1"/>
          <p:nvPr/>
        </p:nvSpPr>
        <p:spPr>
          <a:xfrm>
            <a:off x="637525" y="1019423"/>
            <a:ext cx="3766200" cy="126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500">
                <a:solidFill>
                  <a:srgbClr val="FFFFFF"/>
                </a:solidFill>
                <a:latin typeface="Proxima Nova"/>
                <a:ea typeface="Proxima Nova"/>
                <a:cs typeface="Proxima Nova"/>
                <a:sym typeface="Proxima Nova"/>
              </a:rPr>
              <a:t>“Indicate a </a:t>
            </a:r>
            <a:r>
              <a:rPr lang="en-GB" sz="1500" b="1">
                <a:solidFill>
                  <a:srgbClr val="FFFFFF"/>
                </a:solidFill>
                <a:latin typeface="Proxima Nova"/>
                <a:ea typeface="Proxima Nova"/>
                <a:cs typeface="Proxima Nova"/>
                <a:sym typeface="Proxima Nova"/>
              </a:rPr>
              <a:t>standardized codelist</a:t>
            </a:r>
            <a:r>
              <a:rPr lang="en-GB" sz="1500">
                <a:solidFill>
                  <a:srgbClr val="FFFFFF"/>
                </a:solidFill>
                <a:latin typeface="Proxima Nova"/>
                <a:ea typeface="Proxima Nova"/>
                <a:cs typeface="Proxima Nova"/>
                <a:sym typeface="Proxima Nova"/>
              </a:rPr>
              <a:t> to use but leave the flexibility to define other properties should they not be present in the codelist that is proposed.”</a:t>
            </a:r>
            <a:endParaRPr sz="1500" u="none" strike="noStrike" cap="none">
              <a:solidFill>
                <a:srgbClr val="FFFFFF"/>
              </a:solidFill>
              <a:latin typeface="Proxima Nova"/>
              <a:ea typeface="Proxima Nova"/>
              <a:cs typeface="Proxima Nova"/>
              <a:sym typeface="Proxima Nova"/>
            </a:endParaRPr>
          </a:p>
        </p:txBody>
      </p:sp>
      <p:graphicFrame>
        <p:nvGraphicFramePr>
          <p:cNvPr id="248" name="Google Shape;248;p30"/>
          <p:cNvGraphicFramePr/>
          <p:nvPr/>
        </p:nvGraphicFramePr>
        <p:xfrm>
          <a:off x="616700" y="2812000"/>
          <a:ext cx="3821700" cy="2102940"/>
        </p:xfrm>
        <a:graphic>
          <a:graphicData uri="http://schemas.openxmlformats.org/drawingml/2006/table">
            <a:tbl>
              <a:tblPr>
                <a:noFill/>
                <a:tableStyleId>{3CD2A023-9AB0-4071-82FF-F3E75473B952}</a:tableStyleId>
              </a:tblPr>
              <a:tblGrid>
                <a:gridCol w="1595100">
                  <a:extLst>
                    <a:ext uri="{9D8B030D-6E8A-4147-A177-3AD203B41FA5}">
                      <a16:colId xmlns:a16="http://schemas.microsoft.com/office/drawing/2014/main" val="20000"/>
                    </a:ext>
                  </a:extLst>
                </a:gridCol>
                <a:gridCol w="507250">
                  <a:extLst>
                    <a:ext uri="{9D8B030D-6E8A-4147-A177-3AD203B41FA5}">
                      <a16:colId xmlns:a16="http://schemas.microsoft.com/office/drawing/2014/main" val="20001"/>
                    </a:ext>
                  </a:extLst>
                </a:gridCol>
                <a:gridCol w="859675">
                  <a:extLst>
                    <a:ext uri="{9D8B030D-6E8A-4147-A177-3AD203B41FA5}">
                      <a16:colId xmlns:a16="http://schemas.microsoft.com/office/drawing/2014/main" val="20002"/>
                    </a:ext>
                  </a:extLst>
                </a:gridCol>
                <a:gridCol w="859675">
                  <a:extLst>
                    <a:ext uri="{9D8B030D-6E8A-4147-A177-3AD203B41FA5}">
                      <a16:colId xmlns:a16="http://schemas.microsoft.com/office/drawing/2014/main" val="20003"/>
                    </a:ext>
                  </a:extLst>
                </a:gridCol>
              </a:tblGrid>
              <a:tr h="268650">
                <a:tc>
                  <a:txBody>
                    <a:bodyPr/>
                    <a:lstStyle/>
                    <a:p>
                      <a:pPr marL="0" lvl="0" indent="0" algn="ctr" rtl="0">
                        <a:spcBef>
                          <a:spcPts val="0"/>
                        </a:spcBef>
                        <a:spcAft>
                          <a:spcPts val="0"/>
                        </a:spcAft>
                        <a:buNone/>
                      </a:pPr>
                      <a:r>
                        <a:rPr lang="en-GB" sz="1100" b="1">
                          <a:solidFill>
                            <a:srgbClr val="FFFFFF"/>
                          </a:solidFill>
                        </a:rPr>
                        <a:t>Proposed lists</a:t>
                      </a:r>
                      <a:endParaRPr sz="11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GB" sz="1100" b="1">
                          <a:solidFill>
                            <a:srgbClr val="FFFFFF"/>
                          </a:solidFill>
                        </a:rPr>
                        <a:t>AIR</a:t>
                      </a:r>
                      <a:endParaRPr sz="11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GB" sz="1100" b="1">
                          <a:solidFill>
                            <a:srgbClr val="FFFFFF"/>
                          </a:solidFill>
                        </a:rPr>
                        <a:t>WATER</a:t>
                      </a:r>
                      <a:endParaRPr sz="11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GB" sz="1100" b="1">
                          <a:solidFill>
                            <a:srgbClr val="FFFFFF"/>
                          </a:solidFill>
                        </a:rPr>
                        <a:t>Bio?</a:t>
                      </a:r>
                      <a:endParaRPr sz="1100"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GB" sz="1100" u="sng">
                          <a:solidFill>
                            <a:schemeClr val="hlink"/>
                          </a:solidFill>
                          <a:hlinkClick r:id="rId4"/>
                        </a:rPr>
                        <a:t>CAS</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GB" sz="1100" u="sng">
                          <a:solidFill>
                            <a:schemeClr val="hlink"/>
                          </a:solidFill>
                          <a:hlinkClick r:id="rId5"/>
                        </a:rPr>
                        <a:t>PubChem</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GB" sz="1100" u="sng">
                          <a:solidFill>
                            <a:schemeClr val="hlink"/>
                          </a:solidFill>
                          <a:hlinkClick r:id="rId6"/>
                        </a:rPr>
                        <a:t>WISE</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68650">
                <a:tc>
                  <a:txBody>
                    <a:bodyPr/>
                    <a:lstStyle/>
                    <a:p>
                      <a:pPr marL="0" lvl="0" indent="0" algn="ctr" rtl="0">
                        <a:spcBef>
                          <a:spcPts val="0"/>
                        </a:spcBef>
                        <a:spcAft>
                          <a:spcPts val="0"/>
                        </a:spcAft>
                        <a:buNone/>
                      </a:pPr>
                      <a:r>
                        <a:rPr lang="en-GB" sz="1100" u="sng">
                          <a:solidFill>
                            <a:schemeClr val="hlink"/>
                          </a:solidFill>
                          <a:hlinkClick r:id="rId7"/>
                        </a:rPr>
                        <a:t>Darwin Core - GBIF</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GB" sz="1100" u="sng">
                          <a:solidFill>
                            <a:schemeClr val="hlink"/>
                          </a:solidFill>
                          <a:hlinkClick r:id="rId8"/>
                        </a:rPr>
                        <a:t>Wikidata</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100"/>
                        <a:t>X</a:t>
                      </a:r>
                      <a:endParaRPr sz="110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9" name="Google Shape;249;p30"/>
          <p:cNvSpPr/>
          <p:nvPr/>
        </p:nvSpPr>
        <p:spPr>
          <a:xfrm>
            <a:off x="609450" y="4607425"/>
            <a:ext cx="3821700" cy="307500"/>
          </a:xfrm>
          <a:prstGeom prst="rect">
            <a:avLst/>
          </a:prstGeom>
          <a:solidFill>
            <a:srgbClr val="FF005E">
              <a:alpha val="2904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1774</Words>
  <Application>Microsoft Office PowerPoint</Application>
  <PresentationFormat>On-screen Show (16:9)</PresentationFormat>
  <Paragraphs>286</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Proxima Nova Extrabold</vt:lpstr>
      <vt:lpstr>Calibri</vt:lpstr>
      <vt:lpstr>Proxima Nova</vt:lpstr>
      <vt:lpstr>Noto Sans Symbols</vt:lpstr>
      <vt:lpstr>Proxima Nova Semibold</vt:lpstr>
      <vt:lpstr>Arial</vt:lpstr>
      <vt:lpstr>Courier New</vt:lpstr>
      <vt:lpstr>4_Presentatie_verbeelding werkt - kopie</vt:lpstr>
      <vt:lpstr>PowerPoint Presentation</vt:lpstr>
      <vt:lpstr>PowerPoint Presentation</vt:lpstr>
      <vt:lpstr>PowerPoint Presentation</vt:lpstr>
      <vt:lpstr>PowerPoint Presentation</vt:lpstr>
      <vt:lpstr>Welcome and introduction</vt:lpstr>
      <vt:lpstr>PowerPoint Presentation</vt:lpstr>
      <vt:lpstr>TW2 Github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Changes to the model since TW2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Attributes</vt:lpstr>
      <vt:lpstr>PowerPoint Presentation</vt:lpstr>
      <vt:lpstr>Definitions</vt:lpstr>
      <vt:lpstr>PowerPoint Presentation</vt:lpstr>
      <vt:lpstr>Next steps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Kevin Haleydt</cp:lastModifiedBy>
  <cp:revision>1</cp:revision>
  <dcterms:modified xsi:type="dcterms:W3CDTF">2021-04-07T13:14:50Z</dcterms:modified>
</cp:coreProperties>
</file>